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1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69" r:id="rId17"/>
    <p:sldId id="271" r:id="rId18"/>
    <p:sldId id="272" r:id="rId19"/>
    <p:sldId id="273" r:id="rId20"/>
    <p:sldId id="274" r:id="rId21"/>
    <p:sldId id="275" r:id="rId22"/>
    <p:sldId id="277" r:id="rId23"/>
    <p:sldId id="278" r:id="rId24"/>
    <p:sldId id="279" r:id="rId25"/>
    <p:sldId id="280" r:id="rId26"/>
    <p:sldId id="282" r:id="rId2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7DD0"/>
    <a:srgbClr val="911F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406B1-A806-4D4C-B31A-397DA4614F38}" type="datetimeFigureOut">
              <a:rPr lang="ar-IQ" smtClean="0"/>
              <a:t>24/09/1443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FEBA3-AD05-47C4-A9BF-2BC832A07303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675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406B1-A806-4D4C-B31A-397DA4614F38}" type="datetimeFigureOut">
              <a:rPr lang="ar-IQ" smtClean="0"/>
              <a:t>24/09/1443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FEBA3-AD05-47C4-A9BF-2BC832A07303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13575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406B1-A806-4D4C-B31A-397DA4614F38}" type="datetimeFigureOut">
              <a:rPr lang="ar-IQ" smtClean="0"/>
              <a:t>24/09/1443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FEBA3-AD05-47C4-A9BF-2BC832A07303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97947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406B1-A806-4D4C-B31A-397DA4614F38}" type="datetimeFigureOut">
              <a:rPr lang="ar-IQ" smtClean="0"/>
              <a:t>24/09/1443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FEBA3-AD05-47C4-A9BF-2BC832A07303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72705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406B1-A806-4D4C-B31A-397DA4614F38}" type="datetimeFigureOut">
              <a:rPr lang="ar-IQ" smtClean="0"/>
              <a:t>24/09/1443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FEBA3-AD05-47C4-A9BF-2BC832A07303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24540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406B1-A806-4D4C-B31A-397DA4614F38}" type="datetimeFigureOut">
              <a:rPr lang="ar-IQ" smtClean="0"/>
              <a:t>24/09/1443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FEBA3-AD05-47C4-A9BF-2BC832A07303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54361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406B1-A806-4D4C-B31A-397DA4614F38}" type="datetimeFigureOut">
              <a:rPr lang="ar-IQ" smtClean="0"/>
              <a:t>24/09/1443</a:t>
            </a:fld>
            <a:endParaRPr lang="ar-IQ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FEBA3-AD05-47C4-A9BF-2BC832A07303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22131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406B1-A806-4D4C-B31A-397DA4614F38}" type="datetimeFigureOut">
              <a:rPr lang="ar-IQ" smtClean="0"/>
              <a:t>24/09/1443</a:t>
            </a:fld>
            <a:endParaRPr lang="ar-IQ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FEBA3-AD05-47C4-A9BF-2BC832A07303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304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406B1-A806-4D4C-B31A-397DA4614F38}" type="datetimeFigureOut">
              <a:rPr lang="ar-IQ" smtClean="0"/>
              <a:t>24/09/1443</a:t>
            </a:fld>
            <a:endParaRPr lang="ar-IQ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FEBA3-AD05-47C4-A9BF-2BC832A07303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96449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406B1-A806-4D4C-B31A-397DA4614F38}" type="datetimeFigureOut">
              <a:rPr lang="ar-IQ" smtClean="0"/>
              <a:t>24/09/1443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FEBA3-AD05-47C4-A9BF-2BC832A07303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17047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406B1-A806-4D4C-B31A-397DA4614F38}" type="datetimeFigureOut">
              <a:rPr lang="ar-IQ" smtClean="0"/>
              <a:t>24/09/1443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FEBA3-AD05-47C4-A9BF-2BC832A07303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39927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406B1-A806-4D4C-B31A-397DA4614F38}" type="datetimeFigureOut">
              <a:rPr lang="ar-IQ" smtClean="0"/>
              <a:t>24/09/1443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FEBA3-AD05-47C4-A9BF-2BC832A07303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7948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44016" y="446807"/>
            <a:ext cx="7772400" cy="1470025"/>
          </a:xfrm>
        </p:spPr>
        <p:txBody>
          <a:bodyPr>
            <a:normAutofit/>
          </a:bodyPr>
          <a:lstStyle/>
          <a:p>
            <a:r>
              <a:rPr lang="ar-IQ" sz="3200" b="1" dirty="0" smtClean="0">
                <a:cs typeface="+mn-cs"/>
              </a:rPr>
              <a:t>محاضرة </a:t>
            </a:r>
            <a:r>
              <a:rPr lang="en-US" sz="3200" b="1" dirty="0" smtClean="0">
                <a:cs typeface="+mn-cs"/>
              </a:rPr>
              <a:t> 5</a:t>
            </a:r>
            <a:r>
              <a:rPr lang="ar-IQ" sz="3200" b="1" dirty="0" smtClean="0">
                <a:cs typeface="+mn-cs"/>
              </a:rPr>
              <a:t>تكثير أسماك عملي – مرحلة رابعة</a:t>
            </a:r>
            <a:endParaRPr lang="ar-IQ" sz="3200" b="1" dirty="0">
              <a:cs typeface="+mn-cs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1752600"/>
          </a:xfrm>
        </p:spPr>
        <p:txBody>
          <a:bodyPr anchor="ctr"/>
          <a:lstStyle/>
          <a:p>
            <a:r>
              <a:rPr lang="en-US" b="1" dirty="0" err="1" smtClean="0">
                <a:solidFill>
                  <a:srgbClr val="C00000"/>
                </a:solidFill>
                <a:latin typeface="Times New Roman"/>
                <a:ea typeface="Times New Roman"/>
              </a:rPr>
              <a:t>تقدير</a:t>
            </a:r>
            <a:r>
              <a:rPr lang="en-US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/>
                <a:ea typeface="Times New Roman"/>
              </a:rPr>
              <a:t>العدد</a:t>
            </a:r>
            <a:r>
              <a:rPr lang="en-US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/>
                <a:ea typeface="Times New Roman"/>
              </a:rPr>
              <a:t>المطلوب</a:t>
            </a:r>
            <a:r>
              <a:rPr lang="en-US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Times New Roman"/>
                <a:ea typeface="Times New Roman"/>
              </a:rPr>
              <a:t>لأمهات</a:t>
            </a:r>
            <a:r>
              <a:rPr lang="en-US" b="1" dirty="0">
                <a:solidFill>
                  <a:srgbClr val="C00000"/>
                </a:solidFill>
                <a:latin typeface="Times New Roman"/>
                <a:ea typeface="Times New Roman"/>
              </a:rPr>
              <a:t>  </a:t>
            </a:r>
            <a:r>
              <a:rPr lang="en-US" b="1" dirty="0" err="1">
                <a:solidFill>
                  <a:srgbClr val="C00000"/>
                </a:solidFill>
                <a:latin typeface="Times New Roman"/>
                <a:ea typeface="Times New Roman"/>
              </a:rPr>
              <a:t>الأسماك</a:t>
            </a:r>
            <a:r>
              <a:rPr lang="en-US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endParaRPr lang="ar-IQ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51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404664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•  الاستزراع في الأحواض الترابية هي أفضل طريقة للحفاظ على النوعية الجيدة والصحية للأسماك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وذلك بسبب احتواء هذه الأحواض على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كميات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كبيرة 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من العناصر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الغذائية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الطبيعية التي يمكن أن تكون مكملة للأغذية المضافة للأحواض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.</a:t>
            </a: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  <a:p>
            <a:pPr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•  أحواض حضانة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(خزن) الأمهات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يجب أن تكون قرب  المفقس أو بجانب أحواض التفقيس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إذا ما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تم استخدام  الحوض لأغراض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التفقيس.</a:t>
            </a: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  <a:p>
            <a:pPr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• 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وتكون أحواض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خزن الأمهات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مستطيلة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الشكل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غالباً ومساحتها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بين 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500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-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5000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م²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والمساحة المثلى هو 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1000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2000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م²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،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بعمق 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1.2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2.5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م  أما إذا كان الحوض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ضحلاً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فإن نمو الأسماك يكون 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ضعيفاً بسبب تردي نوعية المياه  وارتفاع درجة حرارته بسرعة.</a:t>
            </a: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  <a:p>
            <a:pPr>
              <a:lnSpc>
                <a:spcPct val="150000"/>
              </a:lnSpc>
            </a:pP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8032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166843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ar-IQ" sz="2400" dirty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• </a:t>
            </a:r>
            <a:r>
              <a:rPr lang="ar-IQ" sz="2400" dirty="0" smtClean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 إذا </a:t>
            </a:r>
            <a:r>
              <a:rPr lang="ar-IQ" sz="2400" dirty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كان قاع الحوض </a:t>
            </a:r>
            <a:r>
              <a:rPr lang="ar-IQ" sz="2400" dirty="0" smtClean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مسطحاً </a:t>
            </a:r>
            <a:r>
              <a:rPr lang="ar-IQ" sz="2400" dirty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فيكون من السهل القيام بعمليات صيد الأسماك ومراقبة وإدارة وصيانة الحوض.</a:t>
            </a:r>
            <a:endParaRPr lang="en-US" sz="2400" dirty="0" smtClean="0">
              <a:solidFill>
                <a:prstClr val="black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0">
              <a:lnSpc>
                <a:spcPct val="150000"/>
              </a:lnSpc>
            </a:pPr>
            <a:r>
              <a:rPr lang="ar-IQ" sz="2400" dirty="0" smtClean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•  في </a:t>
            </a:r>
            <a:r>
              <a:rPr lang="ar-IQ" sz="2400" dirty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أحواض تربية اسماك الكارب الفضي والرأس الكبير </a:t>
            </a:r>
            <a:r>
              <a:rPr lang="ar-IQ" sz="2400" dirty="0" smtClean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ينبغي </a:t>
            </a:r>
            <a:r>
              <a:rPr lang="ar-IQ" sz="2400" dirty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أن تكون تربة القاع مخصبة </a:t>
            </a:r>
            <a:r>
              <a:rPr lang="ar-IQ" sz="2400" dirty="0" smtClean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بالدمن (السماد العضوي) </a:t>
            </a:r>
            <a:r>
              <a:rPr lang="ar-IQ" sz="2400" dirty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بسمك حوالي </a:t>
            </a:r>
            <a:r>
              <a:rPr lang="en-US" sz="2400" dirty="0" smtClean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10</a:t>
            </a:r>
            <a:r>
              <a:rPr lang="ar-IQ" sz="2400" dirty="0" smtClean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dirty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سم. </a:t>
            </a:r>
            <a:r>
              <a:rPr lang="ar-IQ" sz="2400" dirty="0" smtClean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أما في </a:t>
            </a:r>
            <a:r>
              <a:rPr lang="ar-IQ" sz="2400" dirty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أحواض تربية اسماك الكارب العشبي </a:t>
            </a:r>
            <a:r>
              <a:rPr lang="ar-IQ" sz="2400" dirty="0" smtClean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فليس </a:t>
            </a:r>
            <a:r>
              <a:rPr lang="ar-IQ" sz="2400" dirty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هناك حاجة إلى إضافة  الدمن</a:t>
            </a:r>
            <a:r>
              <a:rPr lang="ar-IQ" sz="2400" dirty="0" smtClean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.</a:t>
            </a:r>
            <a:endParaRPr lang="ar-IQ" sz="2400" dirty="0">
              <a:solidFill>
                <a:prstClr val="black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0">
              <a:lnSpc>
                <a:spcPct val="150000"/>
              </a:lnSpc>
            </a:pPr>
            <a:r>
              <a:rPr lang="ar-IQ" sz="2400" dirty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• </a:t>
            </a:r>
            <a:r>
              <a:rPr lang="ar-IQ" sz="2400" dirty="0" smtClean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 يجب </a:t>
            </a:r>
            <a:r>
              <a:rPr lang="ar-IQ" sz="2400" dirty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أن تكون للأحواض </a:t>
            </a:r>
            <a:r>
              <a:rPr lang="ar-IQ" sz="2400" dirty="0" smtClean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مصادر دائمة </a:t>
            </a:r>
            <a:r>
              <a:rPr lang="ar-IQ" sz="2400" dirty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للماء ، وان تكون  سهلة التجفيف والإملاء </a:t>
            </a:r>
            <a:r>
              <a:rPr lang="ar-IQ" sz="2400" dirty="0" smtClean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, المداخل </a:t>
            </a:r>
            <a:r>
              <a:rPr lang="ar-IQ" sz="2400" dirty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والمخارج يجب </a:t>
            </a:r>
            <a:r>
              <a:rPr lang="ar-IQ" sz="2400" dirty="0" smtClean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تكون </a:t>
            </a:r>
            <a:r>
              <a:rPr lang="ar-IQ" sz="2400" dirty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ذات  قدرة عالية لتنظيم دخول وخروج </a:t>
            </a:r>
            <a:r>
              <a:rPr lang="ar-IQ" sz="2400" dirty="0" smtClean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الماء بسرعة عالية ولاسيما </a:t>
            </a:r>
            <a:r>
              <a:rPr lang="ar-IQ" sz="2400" dirty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أثناء عملية الصيد في ظل الظروف الحارة .</a:t>
            </a:r>
          </a:p>
        </p:txBody>
      </p:sp>
    </p:spTree>
    <p:extLst>
      <p:ext uri="{BB962C8B-B14F-4D97-AF65-F5344CB8AC3E}">
        <p14:creationId xmlns:p14="http://schemas.microsoft.com/office/powerpoint/2010/main" val="276649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476672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Simplified Arabic" pitchFamily="18" charset="-78"/>
                <a:ea typeface="Calibri"/>
                <a:cs typeface="Simplified Arabic" pitchFamily="18" charset="-78"/>
              </a:rPr>
              <a:t>•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 </a:t>
            </a:r>
            <a:r>
              <a:rPr lang="en-US" sz="24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مصدر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الماء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يمكن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أن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يكون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من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النهر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،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أو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من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بئر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ارتوازي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ويمكن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استخدام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ماء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البئر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لتبريد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ماء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الحوض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خلال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الموسم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الحار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لتنظيم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مواصفات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الماء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للأسماك الناضجة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Simplified Arabic" pitchFamily="18" charset="-78"/>
                <a:ea typeface="Calibri"/>
                <a:cs typeface="Simplified Arabic" pitchFamily="18" charset="-78"/>
              </a:rPr>
              <a:t/>
            </a:r>
            <a:br>
              <a:rPr lang="en-GB" sz="2400" dirty="0">
                <a:latin typeface="Simplified Arabic" pitchFamily="18" charset="-78"/>
                <a:ea typeface="Calibri"/>
                <a:cs typeface="Simplified Arabic" pitchFamily="18" charset="-78"/>
              </a:rPr>
            </a:br>
            <a:r>
              <a:rPr lang="en-GB" sz="2400" dirty="0">
                <a:latin typeface="Simplified Arabic" pitchFamily="18" charset="-78"/>
                <a:ea typeface="Calibri"/>
                <a:cs typeface="Simplified Arabic" pitchFamily="18" charset="-78"/>
              </a:rPr>
              <a:t>•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 </a:t>
            </a:r>
            <a:r>
              <a:rPr lang="en-US" sz="24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مصدر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الماء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الجيد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يتطلب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إجراء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عمليات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الترسيب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أو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استخدام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نظام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الترشيح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لتنقية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الماء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ومنع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دخول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الأسماك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الغريبة </a:t>
            </a:r>
            <a:r>
              <a:rPr lang="en-US" sz="24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غير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المرغوب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فيها</a:t>
            </a:r>
            <a:r>
              <a:rPr lang="en-GB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Simplified Arabic" pitchFamily="18" charset="-78"/>
                <a:ea typeface="Calibri"/>
                <a:cs typeface="Simplified Arabic" pitchFamily="18" charset="-78"/>
              </a:rPr>
              <a:t/>
            </a:r>
            <a:br>
              <a:rPr lang="en-GB" sz="2400" dirty="0">
                <a:latin typeface="Simplified Arabic" pitchFamily="18" charset="-78"/>
                <a:ea typeface="Calibri"/>
                <a:cs typeface="Simplified Arabic" pitchFamily="18" charset="-78"/>
              </a:rPr>
            </a:br>
            <a:r>
              <a:rPr lang="en-GB" sz="2400" dirty="0">
                <a:latin typeface="Simplified Arabic" pitchFamily="18" charset="-78"/>
                <a:ea typeface="Calibri"/>
                <a:cs typeface="Simplified Arabic" pitchFamily="18" charset="-78"/>
              </a:rPr>
              <a:t>•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 </a:t>
            </a:r>
            <a:r>
              <a:rPr lang="en-US" sz="24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يمكن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أن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تستخدم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بعض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الأحواض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الأسمنتية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الخارجية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ذات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الأغراض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المتعددة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لأغراض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التخزين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وتعقيم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أمهات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الأسماك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أو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تهيئة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الأسماك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للبيع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ولكن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لفترة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قصيرة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وكذلك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لمراقبة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الأمهات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بعد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وضع </a:t>
            </a:r>
            <a:r>
              <a:rPr lang="en-US" sz="24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ال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ب</a:t>
            </a:r>
            <a:r>
              <a:rPr lang="en-US" sz="24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يض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.</a:t>
            </a:r>
            <a:endParaRPr lang="en-US" sz="2400" dirty="0">
              <a:latin typeface="Simplified Arabic" pitchFamily="18" charset="-78"/>
              <a:ea typeface="Calibri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6979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1070734"/>
            <a:ext cx="8280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GB" sz="2400" dirty="0">
                <a:solidFill>
                  <a:prstClr val="black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• </a:t>
            </a:r>
            <a:r>
              <a:rPr lang="ar-IQ" sz="2400" dirty="0" smtClean="0">
                <a:solidFill>
                  <a:prstClr val="black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هذه</a:t>
            </a:r>
            <a:r>
              <a:rPr lang="en-US" sz="2400" dirty="0" smtClean="0">
                <a:solidFill>
                  <a:prstClr val="black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الأحواض</a:t>
            </a:r>
            <a:r>
              <a:rPr lang="en-US" sz="2400" dirty="0">
                <a:solidFill>
                  <a:prstClr val="black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الصغيرة</a:t>
            </a:r>
            <a:r>
              <a:rPr lang="en-US" sz="2400" dirty="0">
                <a:solidFill>
                  <a:prstClr val="black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ينبغي</a:t>
            </a:r>
            <a:r>
              <a:rPr lang="en-US" sz="2400" dirty="0">
                <a:solidFill>
                  <a:prstClr val="black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أن</a:t>
            </a:r>
            <a:r>
              <a:rPr lang="en-US" sz="2400" dirty="0">
                <a:solidFill>
                  <a:prstClr val="black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تكون</a:t>
            </a:r>
            <a:r>
              <a:rPr lang="en-US" sz="2400" dirty="0">
                <a:solidFill>
                  <a:prstClr val="black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مساحتها</a:t>
            </a:r>
            <a:r>
              <a:rPr lang="en-US" sz="2400" dirty="0">
                <a:solidFill>
                  <a:prstClr val="black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بين</a:t>
            </a:r>
            <a:r>
              <a:rPr lang="en-US" sz="2400" dirty="0">
                <a:solidFill>
                  <a:prstClr val="black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GB" sz="2400" dirty="0" smtClean="0">
                <a:solidFill>
                  <a:prstClr val="black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50 </a:t>
            </a:r>
            <a:r>
              <a:rPr lang="en-US" sz="2400" dirty="0" smtClean="0">
                <a:solidFill>
                  <a:prstClr val="black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-10 </a:t>
            </a:r>
            <a:r>
              <a:rPr lang="en-US" sz="2400" dirty="0">
                <a:solidFill>
                  <a:prstClr val="black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م² </a:t>
            </a:r>
            <a:r>
              <a:rPr lang="en-US" sz="2400" dirty="0" err="1" smtClean="0">
                <a:solidFill>
                  <a:prstClr val="black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وبعمق</a:t>
            </a:r>
            <a:r>
              <a:rPr lang="ar-IQ" sz="2400" dirty="0" smtClean="0">
                <a:solidFill>
                  <a:prstClr val="black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80</a:t>
            </a:r>
            <a:r>
              <a:rPr lang="ar-IQ" sz="2400" dirty="0" smtClean="0">
                <a:solidFill>
                  <a:prstClr val="black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- </a:t>
            </a:r>
            <a:r>
              <a:rPr lang="en-US" sz="2400" dirty="0" smtClean="0">
                <a:solidFill>
                  <a:prstClr val="black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 120 </a:t>
            </a:r>
            <a:r>
              <a:rPr lang="en-US" sz="2400" dirty="0" err="1">
                <a:solidFill>
                  <a:prstClr val="black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سم</a:t>
            </a:r>
            <a:r>
              <a:rPr lang="en-US" sz="2400" dirty="0">
                <a:solidFill>
                  <a:prstClr val="black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مع</a:t>
            </a:r>
            <a:r>
              <a:rPr lang="en-US" sz="2400" dirty="0">
                <a:solidFill>
                  <a:prstClr val="black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مصدر</a:t>
            </a:r>
            <a:r>
              <a:rPr lang="en-US" sz="2400" dirty="0">
                <a:solidFill>
                  <a:prstClr val="black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مناسب</a:t>
            </a:r>
            <a:r>
              <a:rPr lang="en-US" sz="2400" dirty="0">
                <a:solidFill>
                  <a:prstClr val="black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للماء</a:t>
            </a:r>
            <a:r>
              <a:rPr lang="en-US" sz="2400" dirty="0">
                <a:solidFill>
                  <a:prstClr val="black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. </a:t>
            </a:r>
            <a:endParaRPr lang="ar-IQ" sz="2400" dirty="0" smtClean="0">
              <a:solidFill>
                <a:prstClr val="black"/>
              </a:solidFill>
              <a:latin typeface="Simplified Arabic" pitchFamily="18" charset="-78"/>
              <a:ea typeface="Calibri"/>
              <a:cs typeface="Simplified Arabic" pitchFamily="18" charset="-78"/>
            </a:endParaRPr>
          </a:p>
          <a:p>
            <a:pPr lvl="0">
              <a:lnSpc>
                <a:spcPct val="150000"/>
              </a:lnSpc>
            </a:pPr>
            <a:endParaRPr lang="ar-IQ" sz="2400" dirty="0">
              <a:solidFill>
                <a:prstClr val="black"/>
              </a:solidFill>
              <a:latin typeface="Simplified Arabic" pitchFamily="18" charset="-78"/>
              <a:ea typeface="Calibri"/>
              <a:cs typeface="Simplified Arabic" pitchFamily="18" charset="-78"/>
            </a:endParaRPr>
          </a:p>
          <a:p>
            <a:pPr lvl="0">
              <a:lnSpc>
                <a:spcPct val="150000"/>
              </a:lnSpc>
            </a:pP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إذا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كان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بالإمكان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الحصول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على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أمهات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الأسماك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من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خارج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المزرعة</a:t>
            </a:r>
            <a:r>
              <a:rPr lang="ar-IQ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فليس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من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الضروري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دائم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اً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صيانة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أحواض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تنمية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وتربية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أمهات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الأسماك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.</a:t>
            </a:r>
            <a:endParaRPr lang="en-US" sz="2400" dirty="0">
              <a:solidFill>
                <a:prstClr val="black"/>
              </a:solidFill>
              <a:latin typeface="Simplified Arabic" pitchFamily="18" charset="-78"/>
              <a:ea typeface="Calibri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9504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332656"/>
            <a:ext cx="8424936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الطرق</a:t>
            </a:r>
            <a:r>
              <a:rPr lang="en-US" sz="2800" b="1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b="1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الرئيسية</a:t>
            </a:r>
            <a:r>
              <a:rPr lang="en-US" sz="2800" b="1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b="1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لاستزراع</a:t>
            </a:r>
            <a:r>
              <a:rPr lang="en-US" sz="2800" b="1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b="1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أمهات</a:t>
            </a:r>
            <a:r>
              <a:rPr lang="en-US" sz="2800" b="1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b="1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الأسماك</a:t>
            </a:r>
            <a:r>
              <a:rPr lang="en-US" sz="2800" b="1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ar-IQ" sz="2800" b="1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(</a:t>
            </a:r>
            <a:r>
              <a:rPr lang="en-US" sz="2800" b="1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الأصول</a:t>
            </a:r>
            <a:r>
              <a:rPr lang="ar-IQ" sz="2800" b="1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)</a:t>
            </a:r>
            <a:endParaRPr lang="ar-IQ" sz="28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1412776"/>
            <a:ext cx="8424936" cy="5334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يمكن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تربية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أمهات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الأسماك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في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أحواض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أما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بشكل </a:t>
            </a:r>
            <a:r>
              <a:rPr lang="en-US" sz="24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تربية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مفردة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أو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تربية </a:t>
            </a:r>
            <a:r>
              <a:rPr lang="en-US" sz="24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مختلطة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.</a:t>
            </a:r>
          </a:p>
          <a:p>
            <a:pPr marL="342900" indent="-342900">
              <a:lnSpc>
                <a:spcPct val="150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الاستزراع </a:t>
            </a:r>
            <a:r>
              <a:rPr lang="ar-IQ" sz="2400" dirty="0">
                <a:latin typeface="Simplified Arabic" pitchFamily="18" charset="-78"/>
                <a:ea typeface="Calibri"/>
                <a:cs typeface="Simplified Arabic" pitchFamily="18" charset="-78"/>
              </a:rPr>
              <a:t>المختلط تعني استزراع صنف واحد في حوض يكون هو الصنف الرئيسي وتستزرع صنوف أخرى ثانوية  في نفس الحوض ولكن بأعداد اقل ليتم الاستفادة من المواد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الغذائية </a:t>
            </a:r>
            <a:r>
              <a:rPr lang="ar-IQ" sz="2400" dirty="0">
                <a:latin typeface="Simplified Arabic" pitchFamily="18" charset="-78"/>
                <a:ea typeface="Calibri"/>
                <a:cs typeface="Simplified Arabic" pitchFamily="18" charset="-78"/>
              </a:rPr>
              <a:t>من قبل جميع الصنوف المستزرعة في نفس الحوض وكذلك لتعديل صفات الماء, الصنف الرئيسي يقصد بها الصنف المستهدف أو المطلوب استزراعه 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، أما </a:t>
            </a:r>
            <a:r>
              <a:rPr lang="ar-IQ" sz="2400" dirty="0">
                <a:latin typeface="Simplified Arabic" pitchFamily="18" charset="-78"/>
                <a:ea typeface="Calibri"/>
                <a:cs typeface="Simplified Arabic" pitchFamily="18" charset="-78"/>
              </a:rPr>
              <a:t>الصنوف الثانوية فهي الصنوف التي تكون اقل عددا وغير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مستهدفة </a:t>
            </a:r>
            <a:r>
              <a:rPr lang="ar-IQ" sz="2400" dirty="0">
                <a:latin typeface="Simplified Arabic" pitchFamily="18" charset="-78"/>
                <a:ea typeface="Calibri"/>
                <a:cs typeface="Simplified Arabic" pitchFamily="18" charset="-78"/>
              </a:rPr>
              <a:t>,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كما هي الحال  </a:t>
            </a:r>
            <a:r>
              <a:rPr lang="ar-IQ" sz="2400" dirty="0">
                <a:latin typeface="Simplified Arabic" pitchFamily="18" charset="-78"/>
                <a:ea typeface="Calibri"/>
                <a:cs typeface="Simplified Arabic" pitchFamily="18" charset="-78"/>
              </a:rPr>
              <a:t>في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تربية </a:t>
            </a:r>
            <a:r>
              <a:rPr lang="ar-IQ" sz="2400" dirty="0">
                <a:latin typeface="Simplified Arabic" pitchFamily="18" charset="-78"/>
                <a:ea typeface="Calibri"/>
                <a:cs typeface="Simplified Arabic" pitchFamily="18" charset="-78"/>
              </a:rPr>
              <a:t>اسماك الكارب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الشائع كصنف </a:t>
            </a:r>
            <a:r>
              <a:rPr lang="ar-IQ" sz="2400" dirty="0">
                <a:latin typeface="Simplified Arabic" pitchFamily="18" charset="-78"/>
                <a:ea typeface="Calibri"/>
                <a:cs typeface="Simplified Arabic" pitchFamily="18" charset="-78"/>
              </a:rPr>
              <a:t>مستهدف , فان استزراع اسماك الكارب العشبي أو الفضي في نفس الحوض هما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صنفان ثانويان </a:t>
            </a:r>
            <a:r>
              <a:rPr lang="ar-IQ" sz="2400" dirty="0">
                <a:latin typeface="Simplified Arabic" pitchFamily="18" charset="-78"/>
                <a:ea typeface="Calibri"/>
                <a:cs typeface="Simplified Arabic" pitchFamily="18" charset="-78"/>
              </a:rPr>
              <a:t>.</a:t>
            </a:r>
            <a:endParaRPr lang="en-US" sz="2400" dirty="0">
              <a:latin typeface="Simplified Arabic" pitchFamily="18" charset="-78"/>
              <a:ea typeface="Calibri"/>
              <a:cs typeface="Simplified Arabic" pitchFamily="18" charset="-78"/>
            </a:endParaRPr>
          </a:p>
          <a:p>
            <a:pPr marL="342900" indent="-342900">
              <a:lnSpc>
                <a:spcPct val="150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الكارب </a:t>
            </a:r>
            <a:r>
              <a:rPr lang="ar-IQ" sz="2400" dirty="0">
                <a:latin typeface="Simplified Arabic" pitchFamily="18" charset="-78"/>
                <a:ea typeface="Calibri"/>
                <a:cs typeface="Simplified Arabic" pitchFamily="18" charset="-78"/>
              </a:rPr>
              <a:t>الصيني له عادات تغذية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مختلفة لذلك </a:t>
            </a:r>
            <a:r>
              <a:rPr lang="ar-IQ" sz="2400" dirty="0">
                <a:latin typeface="Simplified Arabic" pitchFamily="18" charset="-78"/>
                <a:ea typeface="Calibri"/>
                <a:cs typeface="Simplified Arabic" pitchFamily="18" charset="-78"/>
              </a:rPr>
              <a:t>يوصى بتربيته تربية مختلطة .</a:t>
            </a:r>
            <a:endParaRPr lang="en-US" sz="2400" dirty="0">
              <a:latin typeface="Simplified Arabic" pitchFamily="18" charset="-78"/>
              <a:ea typeface="Calibri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0087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482809"/>
            <a:ext cx="8352928" cy="5334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• بالنظر </a:t>
            </a:r>
            <a:r>
              <a:rPr lang="ar-IQ" sz="2400" dirty="0">
                <a:latin typeface="Simplified Arabic" pitchFamily="18" charset="-78"/>
                <a:ea typeface="Calibri"/>
                <a:cs typeface="Simplified Arabic" pitchFamily="18" charset="-78"/>
              </a:rPr>
              <a:t>لتغذية الكارب الفضي على العوالق النباتية ,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وكارب الرأس </a:t>
            </a:r>
            <a:r>
              <a:rPr lang="ar-IQ" sz="2400" dirty="0">
                <a:latin typeface="Simplified Arabic" pitchFamily="18" charset="-78"/>
                <a:ea typeface="Calibri"/>
                <a:cs typeface="Simplified Arabic" pitchFamily="18" charset="-78"/>
              </a:rPr>
              <a:t>الكبير على العوالق الحيوانية  والكارب العشبي على الأعشاب الخضراء ففي هذه الحالة يمكن جمع واستزراع هذه الصنوف مع الصنوف الأخرى واعتبارها صنوف رئيسية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لإختلاف </a:t>
            </a:r>
            <a:r>
              <a:rPr lang="ar-IQ" sz="2400" dirty="0">
                <a:latin typeface="Simplified Arabic" pitchFamily="18" charset="-78"/>
                <a:ea typeface="Calibri"/>
                <a:cs typeface="Simplified Arabic" pitchFamily="18" charset="-78"/>
              </a:rPr>
              <a:t>عاداتها الغذائية .</a:t>
            </a:r>
            <a:endParaRPr lang="en-US" sz="2400" dirty="0">
              <a:latin typeface="Simplified Arabic" pitchFamily="18" charset="-78"/>
              <a:ea typeface="Calibri"/>
              <a:cs typeface="Simplified Arabic" pitchFamily="18" charset="-78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• يوصى </a:t>
            </a:r>
            <a:r>
              <a:rPr lang="ar-IQ" sz="2400" dirty="0">
                <a:latin typeface="Simplified Arabic" pitchFamily="18" charset="-78"/>
                <a:ea typeface="Calibri"/>
                <a:cs typeface="Simplified Arabic" pitchFamily="18" charset="-78"/>
              </a:rPr>
              <a:t>بإتباع التربية المختلطة مع اسماك الكارب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الشائع (صنف </a:t>
            </a:r>
            <a:r>
              <a:rPr lang="ar-IQ" sz="2400" dirty="0">
                <a:latin typeface="Simplified Arabic" pitchFamily="18" charset="-78"/>
                <a:ea typeface="Calibri"/>
                <a:cs typeface="Simplified Arabic" pitchFamily="18" charset="-78"/>
              </a:rPr>
              <a:t>رئيسي) مع اسماك الكارب الفضي 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وكارب الرأس الكبير للاستفادة </a:t>
            </a:r>
            <a:r>
              <a:rPr lang="ar-IQ" sz="2400" dirty="0">
                <a:latin typeface="Simplified Arabic" pitchFamily="18" charset="-78"/>
                <a:ea typeface="Calibri"/>
                <a:cs typeface="Simplified Arabic" pitchFamily="18" charset="-78"/>
              </a:rPr>
              <a:t>القصوى من العناصر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الغذائية </a:t>
            </a:r>
            <a:r>
              <a:rPr lang="ar-IQ" sz="2400" dirty="0">
                <a:latin typeface="Simplified Arabic" pitchFamily="18" charset="-78"/>
                <a:ea typeface="Calibri"/>
                <a:cs typeface="Simplified Arabic" pitchFamily="18" charset="-78"/>
              </a:rPr>
              <a:t>المتوفرة في الأحواض .</a:t>
            </a:r>
            <a:endParaRPr lang="en-US" sz="2400" dirty="0">
              <a:latin typeface="Simplified Arabic" pitchFamily="18" charset="-78"/>
              <a:ea typeface="Calibri"/>
              <a:cs typeface="Simplified Arabic" pitchFamily="18" charset="-78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ar-IQ" sz="2400" dirty="0">
                <a:latin typeface="Simplified Arabic" pitchFamily="18" charset="-78"/>
                <a:ea typeface="Calibri"/>
                <a:cs typeface="Simplified Arabic" pitchFamily="18" charset="-78"/>
              </a:rPr>
              <a:t>• اسماك الكارب العشبي تفضل المياه النقية والصافية , وفي حالة تغيير لون الماء إلى لون الأخضر أو البني فإنها تفقد شهيتها للغذاء أو تتوقف عن التغذية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.</a:t>
            </a:r>
            <a:endParaRPr lang="en-US" sz="2400" dirty="0">
              <a:latin typeface="Simplified Arabic" pitchFamily="18" charset="-78"/>
              <a:ea typeface="Calibri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2881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404664"/>
            <a:ext cx="8640960" cy="4098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IQ" sz="2400" dirty="0">
                <a:solidFill>
                  <a:prstClr val="black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• وفي هذه الحالة سوف تتأثر أو يتوقف تطور الغدد التناسلية ولذا عند تربية اسماك الكارب العشبي </a:t>
            </a:r>
            <a:r>
              <a:rPr lang="ar-IQ" sz="2400" dirty="0" smtClean="0">
                <a:solidFill>
                  <a:prstClr val="black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كصنف </a:t>
            </a:r>
            <a:r>
              <a:rPr lang="ar-IQ" sz="2400" dirty="0">
                <a:solidFill>
                  <a:prstClr val="black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رئيسي يجب تربية اسماك الكارب  الفضي أو الرأس الكبير في نفس الحوض للسيطرة على اللون </a:t>
            </a:r>
            <a:r>
              <a:rPr lang="ar-IQ" sz="2400" dirty="0" smtClean="0">
                <a:solidFill>
                  <a:prstClr val="black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الأخضر(نمو الطحالب الخضراء) لأنها </a:t>
            </a:r>
            <a:r>
              <a:rPr lang="ar-IQ" sz="2400" dirty="0">
                <a:solidFill>
                  <a:prstClr val="black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تتغذى على هذه الهائمات </a:t>
            </a:r>
            <a:r>
              <a:rPr lang="ar-IQ" sz="2400" dirty="0" smtClean="0">
                <a:solidFill>
                  <a:prstClr val="black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.</a:t>
            </a:r>
            <a:endParaRPr lang="ar-IQ" sz="2400" dirty="0">
              <a:solidFill>
                <a:prstClr val="black"/>
              </a:solidFill>
              <a:latin typeface="Simplified Arabic" pitchFamily="18" charset="-78"/>
              <a:cs typeface="Simplified Arabic" pitchFamily="18" charset="-78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ar-IQ" sz="2400" dirty="0">
                <a:latin typeface="Simplified Arabic" pitchFamily="18" charset="-78"/>
                <a:ea typeface="Calibri"/>
                <a:cs typeface="Simplified Arabic" pitchFamily="18" charset="-78"/>
              </a:rPr>
              <a:t>• عند خزن أمهات الأسماك في أحواض تربية الأسماك يفضل جمع الإناث والذكور بنفس المعدل ( النسبة ) المستخدمة عند تهيئتها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للتكاثر.</a:t>
            </a:r>
            <a:endParaRPr lang="en-US" sz="2400" dirty="0">
              <a:latin typeface="Simplified Arabic" pitchFamily="18" charset="-78"/>
              <a:ea typeface="Calibri"/>
              <a:cs typeface="Simplified Arabic" pitchFamily="18" charset="-78"/>
            </a:endParaRPr>
          </a:p>
          <a:p>
            <a:pPr algn="just">
              <a:lnSpc>
                <a:spcPct val="150000"/>
              </a:lnSpc>
            </a:pPr>
            <a:endParaRPr lang="en-US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9154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65810" y="476672"/>
            <a:ext cx="49824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implified Arabic" pitchFamily="18" charset="-78"/>
                <a:ea typeface="Times New Roman"/>
                <a:cs typeface="Simplified Arabic" pitchFamily="18" charset="-78"/>
              </a:rPr>
              <a:t>كيفية</a:t>
            </a:r>
            <a:r>
              <a:rPr lang="en-US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implified Arabic" pitchFamily="18" charset="-78"/>
                <a:ea typeface="Times New Roman"/>
                <a:cs typeface="Simplified Arabic" pitchFamily="18" charset="-78"/>
              </a:rPr>
              <a:t>إعداد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implified Arabic" pitchFamily="18" charset="-78"/>
                <a:ea typeface="Times New Roman"/>
                <a:cs typeface="Simplified Arabic" pitchFamily="18" charset="-78"/>
              </a:rPr>
              <a:t>)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implified Arabic" pitchFamily="18" charset="-78"/>
                <a:ea typeface="Times New Roman"/>
                <a:cs typeface="Simplified Arabic" pitchFamily="18" charset="-78"/>
              </a:rPr>
              <a:t>تهيئة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implified Arabic" pitchFamily="18" charset="-78"/>
                <a:ea typeface="Times New Roman"/>
                <a:cs typeface="Simplified Arabic" pitchFamily="18" charset="-78"/>
              </a:rPr>
              <a:t>(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implified Arabic" pitchFamily="18" charset="-78"/>
                <a:ea typeface="Times New Roman"/>
                <a:cs typeface="Simplified Arabic" pitchFamily="18" charset="-78"/>
              </a:rPr>
              <a:t>أحواض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32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implified Arabic" pitchFamily="18" charset="-78"/>
                <a:ea typeface="Times New Roman"/>
                <a:cs typeface="Simplified Arabic" pitchFamily="18" charset="-78"/>
              </a:rPr>
              <a:t>الأمهات</a:t>
            </a:r>
            <a:r>
              <a:rPr lang="en-US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41389" y="1484784"/>
            <a:ext cx="52068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00B05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إضافة</a:t>
            </a:r>
            <a:r>
              <a:rPr lang="en-US" sz="2800" b="1" dirty="0">
                <a:solidFill>
                  <a:srgbClr val="00B05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الجير</a:t>
            </a:r>
            <a:r>
              <a:rPr lang="ar-IQ" sz="2800" b="1" dirty="0" smtClean="0">
                <a:solidFill>
                  <a:srgbClr val="00B05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الحي (</a:t>
            </a:r>
            <a:r>
              <a:rPr lang="en-US" sz="2800" b="1" dirty="0" err="1" smtClean="0">
                <a:solidFill>
                  <a:srgbClr val="00B05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CaO</a:t>
            </a:r>
            <a:r>
              <a:rPr lang="ar-IQ" sz="2800" b="1" dirty="0" smtClean="0">
                <a:solidFill>
                  <a:srgbClr val="00B05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)</a:t>
            </a:r>
            <a:r>
              <a:rPr lang="en-US" sz="2800" b="1" dirty="0" smtClean="0">
                <a:solidFill>
                  <a:srgbClr val="00B05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b="1" dirty="0">
                <a:solidFill>
                  <a:srgbClr val="00B05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ar-IQ" sz="2800" b="1" dirty="0">
                <a:solidFill>
                  <a:srgbClr val="00B05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ar-IQ" sz="2800" b="1" dirty="0" smtClean="0">
                <a:solidFill>
                  <a:srgbClr val="00B05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لتعقيم ال</a:t>
            </a:r>
            <a:r>
              <a:rPr lang="en-US" sz="2800" b="1" dirty="0" err="1" smtClean="0">
                <a:solidFill>
                  <a:srgbClr val="00B05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أحواض</a:t>
            </a:r>
            <a:endParaRPr lang="en-US" sz="2800" dirty="0">
              <a:solidFill>
                <a:srgbClr val="00B05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2564904"/>
            <a:ext cx="85689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يجب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نشر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50 -40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كغم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من الجير الحي/ دونم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على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ق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اع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الحوض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لغرض التعقيم، أما </a:t>
            </a:r>
            <a:r>
              <a:rPr lang="en-US" sz="24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إذا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كان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القاع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عبارة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عن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تربة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طينية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سميكة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أو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رملية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فقيرة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ف</a:t>
            </a:r>
            <a:r>
              <a:rPr lang="en-US" sz="24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يتطلب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إضافة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80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-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125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كغم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/ </a:t>
            </a:r>
            <a:r>
              <a:rPr lang="en-US" sz="24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دونم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واعتمادا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ً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على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نتيجة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تحليل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التربة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175937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919025" y="476672"/>
            <a:ext cx="38395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إضافة</a:t>
            </a:r>
            <a:r>
              <a:rPr lang="en-US" sz="2800" b="1" dirty="0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السماد</a:t>
            </a:r>
            <a:r>
              <a:rPr lang="en-US" sz="2800" b="1" dirty="0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ar-IQ" sz="2800" b="1" dirty="0" smtClean="0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الى قاع ال</a:t>
            </a:r>
            <a:r>
              <a:rPr lang="en-US" sz="2800" b="1" dirty="0" err="1" smtClean="0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أحواض</a:t>
            </a:r>
            <a:endParaRPr lang="ar-IQ" sz="28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1422643"/>
            <a:ext cx="8424936" cy="3672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إن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الهدف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الرئيسي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لإضافة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ال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أ</a:t>
            </a:r>
            <a:r>
              <a:rPr lang="en-US" sz="24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سمد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ة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هو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لزيادة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المواد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العضوية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في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ق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اع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الحوض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وبالتالي </a:t>
            </a:r>
            <a:r>
              <a:rPr lang="en-US" sz="24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ضمان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النمو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الجيد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للهائمات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النباتية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والحيوانية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والأحياء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القاعية </a:t>
            </a:r>
            <a:r>
              <a:rPr lang="en-US" sz="24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المفيدة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.</a:t>
            </a:r>
          </a:p>
          <a:p>
            <a:pPr marL="342900" indent="-342900">
              <a:lnSpc>
                <a:spcPct val="150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إن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الأحواض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الجديدة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أو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المتجددة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تحتاج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إلى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مواد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عضوية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أكثر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ل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ل</a:t>
            </a:r>
            <a:r>
              <a:rPr lang="en-US" sz="24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تسميد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لذا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يجب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تسميدها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بالأسمدة العضوية كالسماد </a:t>
            </a:r>
            <a:r>
              <a:rPr lang="en-US" sz="24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البقر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ي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الطري </a:t>
            </a:r>
            <a:r>
              <a:rPr lang="en-US" sz="24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أو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سماد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الدواجن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.</a:t>
            </a:r>
            <a:endParaRPr lang="en-US" sz="2400" dirty="0">
              <a:latin typeface="Simplified Arabic" pitchFamily="18" charset="-78"/>
              <a:ea typeface="Calibri"/>
              <a:cs typeface="Simplified Arabic" pitchFamily="18" charset="-78"/>
            </a:endParaRPr>
          </a:p>
          <a:p>
            <a:pPr marL="342900" indent="-342900">
              <a:lnSpc>
                <a:spcPct val="150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ومن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أجل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الحفاظ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على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المستوى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العالي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للعناصر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الغذ</a:t>
            </a:r>
            <a:r>
              <a:rPr lang="ar-IQ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ائ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ية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الطبيعية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في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الأحواض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يجب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إضافة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الأسمدة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العضوية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وغير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العضوية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بشكل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منتظم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ا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لى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الأحواض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.</a:t>
            </a:r>
            <a:endParaRPr lang="en-US" sz="2400" dirty="0">
              <a:latin typeface="Simplified Arabic" pitchFamily="18" charset="-78"/>
              <a:ea typeface="Calibri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3844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998726"/>
            <a:ext cx="8640960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تضاف الأسمدة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غير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العضوية  والأسمدة الطبيعية (فضلات الحيوانات )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الى 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الماء بالنسب والكميات  الصحيحة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أسبوعياً  لإغناء الحوض بالغذاء الطبيعي (الهائمات النباتية والهائمات الحيوانية).</a:t>
            </a: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عند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استخدام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الأسمدة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العضوية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وغير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العضوية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من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المهم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معرفة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مواصفات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الأحواض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مثل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نوعية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الماء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 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(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نمو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و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ازد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ه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ا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ر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العوالق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النباتية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ونسبة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الأوكسجين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، 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وخصوصا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ً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في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الصباح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الباكر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قبل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شروق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الشمس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).</a:t>
            </a:r>
            <a:endParaRPr lang="en-US" sz="2400" dirty="0">
              <a:latin typeface="Simplified Arabic" pitchFamily="18" charset="-78"/>
              <a:ea typeface="Calibri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964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1315425"/>
            <a:ext cx="8568952" cy="4098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indent="-571500">
              <a:lnSpc>
                <a:spcPct val="150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ar-IQ" sz="2800" dirty="0" smtClean="0">
                <a:ea typeface="Times New Roman"/>
                <a:cs typeface="Times New Roman"/>
              </a:rPr>
              <a:t>يعتمد عدد </a:t>
            </a:r>
            <a:r>
              <a:rPr lang="ar-IQ" sz="2800" dirty="0">
                <a:ea typeface="Times New Roman"/>
                <a:cs typeface="Times New Roman"/>
              </a:rPr>
              <a:t>أمهات الأسماك المطلوبة للمزارع السمكية أو المفاقس </a:t>
            </a:r>
            <a:r>
              <a:rPr lang="ar-IQ" sz="2800" dirty="0" smtClean="0">
                <a:ea typeface="Times New Roman"/>
                <a:cs typeface="Times New Roman"/>
              </a:rPr>
              <a:t>على </a:t>
            </a:r>
            <a:r>
              <a:rPr lang="ar-IQ" sz="2800" dirty="0">
                <a:ea typeface="Times New Roman"/>
                <a:cs typeface="Times New Roman"/>
              </a:rPr>
              <a:t>كمية الزريعة المطلوبة للمزرعة أو لغرض بيعها للمزارع القريبة</a:t>
            </a:r>
            <a:r>
              <a:rPr lang="ar-IQ" sz="2800" dirty="0" smtClean="0">
                <a:ea typeface="Times New Roman"/>
                <a:cs typeface="Times New Roman"/>
              </a:rPr>
              <a:t>.</a:t>
            </a:r>
            <a:endParaRPr lang="en-US" sz="2800" dirty="0" smtClean="0">
              <a:ea typeface="Times New Roman"/>
              <a:cs typeface="Arial"/>
            </a:endParaRPr>
          </a:p>
          <a:p>
            <a:pPr marL="800100" indent="-571500">
              <a:lnSpc>
                <a:spcPct val="150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err="1" smtClean="0">
                <a:latin typeface="Times New Roman"/>
                <a:ea typeface="Times New Roman"/>
                <a:cs typeface="Arial"/>
              </a:rPr>
              <a:t>تقدير</a:t>
            </a:r>
            <a:r>
              <a:rPr lang="en-US" sz="2800" dirty="0" smtClean="0">
                <a:latin typeface="Times New Roman"/>
                <a:ea typeface="Times New Roman"/>
                <a:cs typeface="Arial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Arial"/>
              </a:rPr>
              <a:t>العدد</a:t>
            </a:r>
            <a:r>
              <a:rPr lang="en-US" sz="2800" dirty="0">
                <a:latin typeface="Times New Roman"/>
                <a:ea typeface="Times New Roman"/>
                <a:cs typeface="Arial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Arial"/>
              </a:rPr>
              <a:t>المطلوب</a:t>
            </a:r>
            <a:r>
              <a:rPr lang="en-US" sz="2800" dirty="0">
                <a:latin typeface="Times New Roman"/>
                <a:ea typeface="Times New Roman"/>
                <a:cs typeface="Arial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Arial"/>
              </a:rPr>
              <a:t>من</a:t>
            </a:r>
            <a:r>
              <a:rPr lang="en-US" sz="2800" dirty="0">
                <a:latin typeface="Times New Roman"/>
                <a:ea typeface="Times New Roman"/>
                <a:cs typeface="Arial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Arial"/>
              </a:rPr>
              <a:t>أمهات</a:t>
            </a:r>
            <a:r>
              <a:rPr lang="en-US" sz="2800" dirty="0">
                <a:latin typeface="Times New Roman"/>
                <a:ea typeface="Times New Roman"/>
                <a:cs typeface="Arial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Arial"/>
              </a:rPr>
              <a:t>الأسماك</a:t>
            </a:r>
            <a:r>
              <a:rPr lang="en-US" sz="2800" dirty="0">
                <a:latin typeface="Times New Roman"/>
                <a:ea typeface="Times New Roman"/>
                <a:cs typeface="Arial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Arial"/>
              </a:rPr>
              <a:t>سوف</a:t>
            </a:r>
            <a:r>
              <a:rPr lang="en-US" sz="2800" dirty="0">
                <a:latin typeface="Times New Roman"/>
                <a:ea typeface="Times New Roman"/>
                <a:cs typeface="Arial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Arial"/>
              </a:rPr>
              <a:t>يساعد</a:t>
            </a:r>
            <a:r>
              <a:rPr lang="en-US" sz="2800" dirty="0">
                <a:latin typeface="Times New Roman"/>
                <a:ea typeface="Times New Roman"/>
                <a:cs typeface="Arial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Arial"/>
              </a:rPr>
              <a:t>على</a:t>
            </a:r>
            <a:r>
              <a:rPr lang="en-US" sz="2800" dirty="0">
                <a:latin typeface="Times New Roman"/>
                <a:ea typeface="Times New Roman"/>
                <a:cs typeface="Arial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Arial"/>
              </a:rPr>
              <a:t>تقدير</a:t>
            </a:r>
            <a:r>
              <a:rPr lang="en-US" sz="2800" dirty="0">
                <a:latin typeface="Times New Roman"/>
                <a:ea typeface="Times New Roman"/>
                <a:cs typeface="Arial"/>
              </a:rPr>
              <a:t> </a:t>
            </a:r>
            <a:r>
              <a:rPr lang="ar-IQ" sz="2800" dirty="0" smtClean="0">
                <a:latin typeface="Times New Roman"/>
                <a:ea typeface="Times New Roman"/>
                <a:cs typeface="Arial"/>
              </a:rPr>
              <a:t>عدد الإصبعيات المنتجة </a:t>
            </a:r>
            <a:r>
              <a:rPr lang="ar-IQ" sz="2800" dirty="0" smtClean="0">
                <a:latin typeface="Times New Roman"/>
                <a:ea typeface="Calibri"/>
                <a:cs typeface="Arial"/>
              </a:rPr>
              <a:t>لأن </a:t>
            </a:r>
            <a:r>
              <a:rPr lang="en-US" sz="2800" dirty="0" err="1" smtClean="0">
                <a:latin typeface="Times New Roman"/>
                <a:ea typeface="Calibri"/>
                <a:cs typeface="Arial"/>
              </a:rPr>
              <a:t>الاصبعيات</a:t>
            </a:r>
            <a:r>
              <a:rPr lang="en-US" sz="2800" dirty="0" smtClean="0">
                <a:latin typeface="Times New Roman"/>
                <a:ea typeface="Calibri"/>
                <a:cs typeface="Arial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Arial"/>
              </a:rPr>
              <a:t>هي</a:t>
            </a:r>
            <a:r>
              <a:rPr lang="en-US" sz="2800" dirty="0">
                <a:latin typeface="Times New Roman"/>
                <a:ea typeface="Calibri"/>
                <a:cs typeface="Arial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Arial"/>
              </a:rPr>
              <a:t>القاعدة</a:t>
            </a:r>
            <a:r>
              <a:rPr lang="en-US" sz="2800" dirty="0">
                <a:latin typeface="Times New Roman"/>
                <a:ea typeface="Calibri"/>
                <a:cs typeface="Arial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Arial"/>
              </a:rPr>
              <a:t>الأساسية</a:t>
            </a:r>
            <a:r>
              <a:rPr lang="en-US" sz="2800" dirty="0">
                <a:latin typeface="Times New Roman"/>
                <a:ea typeface="Calibri"/>
                <a:cs typeface="Arial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Arial"/>
              </a:rPr>
              <a:t>لإنتاجية</a:t>
            </a:r>
            <a:r>
              <a:rPr lang="en-US" sz="2800" dirty="0">
                <a:latin typeface="Times New Roman"/>
                <a:ea typeface="Calibri"/>
                <a:cs typeface="Arial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Arial"/>
              </a:rPr>
              <a:t>السوق</a:t>
            </a:r>
            <a:r>
              <a:rPr lang="en-US" sz="2800" dirty="0">
                <a:latin typeface="Times New Roman"/>
                <a:ea typeface="Calibri"/>
                <a:cs typeface="Arial"/>
              </a:rPr>
              <a:t>  </a:t>
            </a:r>
            <a:r>
              <a:rPr lang="en-US" sz="2800" dirty="0" err="1">
                <a:latin typeface="Times New Roman"/>
                <a:ea typeface="Calibri"/>
                <a:cs typeface="Arial"/>
              </a:rPr>
              <a:t>من</a:t>
            </a:r>
            <a:r>
              <a:rPr lang="en-US" sz="2800" dirty="0">
                <a:latin typeface="Times New Roman"/>
                <a:ea typeface="Calibri"/>
                <a:cs typeface="Arial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Arial"/>
              </a:rPr>
              <a:t>الأسماك</a:t>
            </a:r>
            <a:r>
              <a:rPr lang="en-US" sz="2800" dirty="0">
                <a:latin typeface="Times New Roman"/>
                <a:ea typeface="Calibri"/>
                <a:cs typeface="Arial"/>
              </a:rPr>
              <a:t> </a:t>
            </a:r>
            <a:r>
              <a:rPr lang="en-US" sz="2800" dirty="0" err="1" smtClean="0">
                <a:latin typeface="Times New Roman"/>
                <a:ea typeface="Calibri"/>
                <a:cs typeface="Arial"/>
              </a:rPr>
              <a:t>مستقبلا</a:t>
            </a:r>
            <a:r>
              <a:rPr lang="ar-IQ" sz="2800" dirty="0" smtClean="0">
                <a:latin typeface="Times New Roman"/>
                <a:ea typeface="Calibri"/>
                <a:cs typeface="Arial"/>
              </a:rPr>
              <a:t>ً</a:t>
            </a:r>
            <a:r>
              <a:rPr lang="en-US" sz="2800" dirty="0" smtClean="0">
                <a:latin typeface="Times New Roman"/>
                <a:ea typeface="Calibri"/>
                <a:cs typeface="Arial"/>
              </a:rPr>
              <a:t>.</a:t>
            </a:r>
            <a:endParaRPr lang="en-US" sz="28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872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39290" y="332656"/>
            <a:ext cx="54649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00B0F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طرق</a:t>
            </a:r>
            <a:r>
              <a:rPr lang="en-US" sz="2400" b="1" dirty="0">
                <a:solidFill>
                  <a:srgbClr val="00B0F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تغذية</a:t>
            </a:r>
            <a:r>
              <a:rPr lang="en-US" sz="2400" b="1" dirty="0">
                <a:solidFill>
                  <a:srgbClr val="00B0F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أمهات</a:t>
            </a:r>
            <a:r>
              <a:rPr lang="en-US" sz="2400" b="1" dirty="0">
                <a:solidFill>
                  <a:srgbClr val="00B0F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الأسماك</a:t>
            </a:r>
            <a:r>
              <a:rPr lang="en-US" sz="2400" b="1" dirty="0">
                <a:solidFill>
                  <a:srgbClr val="00B0F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في</a:t>
            </a:r>
            <a:r>
              <a:rPr lang="en-US" sz="2400" b="1" dirty="0">
                <a:solidFill>
                  <a:srgbClr val="00B0F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أحواض</a:t>
            </a:r>
            <a:r>
              <a:rPr lang="en-US" sz="2400" b="1" dirty="0">
                <a:solidFill>
                  <a:srgbClr val="00B0F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تربية</a:t>
            </a:r>
            <a:r>
              <a:rPr lang="en-US" sz="2400" b="1" dirty="0">
                <a:solidFill>
                  <a:srgbClr val="00B0F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الأمهات</a:t>
            </a:r>
            <a:endParaRPr lang="en-US" sz="2400" dirty="0">
              <a:solidFill>
                <a:srgbClr val="00B0F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56302" y="1052736"/>
            <a:ext cx="4076757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b="1" dirty="0" smtClean="0">
                <a:solidFill>
                  <a:srgbClr val="C00000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تغذية ا</a:t>
            </a:r>
            <a:r>
              <a:rPr lang="en-US" sz="2400" b="1" dirty="0" err="1">
                <a:solidFill>
                  <a:srgbClr val="C00000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لأسماك</a:t>
            </a:r>
            <a:r>
              <a:rPr lang="en-US" sz="2400" b="1" dirty="0">
                <a:solidFill>
                  <a:srgbClr val="C00000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الصغيرة</a:t>
            </a:r>
            <a:r>
              <a:rPr lang="en-US" sz="2400" b="1" dirty="0">
                <a:solidFill>
                  <a:srgbClr val="C00000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لتهيئتها</a:t>
            </a:r>
            <a:r>
              <a:rPr lang="en-US" sz="2400" b="1" dirty="0" smtClean="0">
                <a:solidFill>
                  <a:srgbClr val="C00000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Simplified Arabic" pitchFamily="18" charset="-78"/>
                <a:ea typeface="Calibri"/>
                <a:cs typeface="Simplified Arabic" pitchFamily="18" charset="-78"/>
              </a:rPr>
              <a:t>كأمهات</a:t>
            </a:r>
            <a:endParaRPr lang="en-US" sz="2400" dirty="0">
              <a:latin typeface="Simplified Arabic" pitchFamily="18" charset="-78"/>
              <a:ea typeface="Calibri"/>
              <a:cs typeface="Simplified Arabic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1628800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• بالإضافة إلى الغذاء الطبيعي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الذي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تتغذى عليه هذه الأسماك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يجب تغذيتها بنسبة 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2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%-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3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%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من وزن الجسم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على مواد الغذائية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مثل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نخالة وكسرة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الرز والأعشاب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المقطعة،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الخضروات ،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زيت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الذرة والمنتجات الزراعية والصناعية الثانوية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.</a:t>
            </a: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>
              <a:lnSpc>
                <a:spcPct val="150000"/>
              </a:lnSpc>
            </a:pP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•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لحساب كمية الإضافات الغذائية اليومية يجب معرفة متوسط وزن الأسماك والكتلة الحيوية الكلية في الحوض وان تحسب هذه القراءات كل أسبوعين وتعتمد كدليل لحساب الزيادات الضرورية للتغذية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.</a:t>
            </a: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•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الأسماك آكلة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الأعشاب مثل  الكارب الفضي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والكارب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العشبي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قادرة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على استهلاك الغذاء بنسبة  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 % 20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-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 25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%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من وزنها يومياً. </a:t>
            </a: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493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70049" y="548680"/>
            <a:ext cx="39581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800" b="1" dirty="0" smtClean="0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تغذية ا</a:t>
            </a:r>
            <a:r>
              <a:rPr lang="en-US" sz="2800" b="1" dirty="0" err="1" smtClean="0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لأسماك</a:t>
            </a:r>
            <a:r>
              <a:rPr lang="en-US" sz="2800" b="1" dirty="0" smtClean="0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البالغة</a:t>
            </a:r>
            <a:r>
              <a:rPr lang="en-US" sz="2800" b="1" dirty="0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قبل</a:t>
            </a:r>
            <a:r>
              <a:rPr lang="en-US" sz="2800" b="1" dirty="0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التكثير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1556792"/>
            <a:ext cx="82089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• إن تغذية الأسماك البالغة خلال فترة تهيئتها قبل التكثير هي من أكثر المراحل الحرجة والمهمة في إدارة وتهيئة أمهات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الأسماك نظراً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لزيادة وزن السمكة نتيجة لنمو وتطور الأعضاء والغدد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التناسلية، لذا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تتطلب عناية وتغذية خاصة مثل البروتينات,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المعادن,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والفيتامينات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.</a:t>
            </a: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• التغذية التكميلية خلال هذه الفترة يجب أن تعتمد على المواد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الغذائية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الغنية بالبروتينات مثل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كسرة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الرز أو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فول الصويا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, وان متطلبات  تغذية الأسماك من البروتين تتجاوز نسبة 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12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- 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30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% اعتماداً على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نوع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الأسماك.  كما ويجب اضافة الفيتامينات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( </a:t>
            </a:r>
            <a:r>
              <a:rPr lang="en-US" sz="24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A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و 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E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)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لتعجيل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عملية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نضج البيوض و</a:t>
            </a:r>
            <a:r>
              <a:rPr lang="ar-IQ" sz="2400" dirty="0" smtClean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الإباضة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،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ولرفع نسبة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الإخصاب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للحصول على معدلات عالية من اليرقات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.</a:t>
            </a: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3646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47145" y="260648"/>
            <a:ext cx="18309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0070C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خزن</a:t>
            </a:r>
            <a:r>
              <a:rPr lang="en-US" sz="2800" b="1" dirty="0">
                <a:solidFill>
                  <a:srgbClr val="0070C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الأمهات</a:t>
            </a:r>
            <a:r>
              <a:rPr lang="en-US" sz="2800" b="1" dirty="0">
                <a:solidFill>
                  <a:srgbClr val="0070C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35886" y="980728"/>
            <a:ext cx="20714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الأحواض</a:t>
            </a:r>
            <a:r>
              <a:rPr lang="en-US" sz="2400" b="1" dirty="0">
                <a:solidFill>
                  <a:srgbClr val="FF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الخارجية</a:t>
            </a:r>
            <a:r>
              <a:rPr lang="en-US" sz="2400" b="1" dirty="0">
                <a:solidFill>
                  <a:srgbClr val="FF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endParaRPr lang="en-US" sz="2400" b="1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504" y="1700808"/>
            <a:ext cx="88569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•  يمكن خزن أمهات الأسماك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لمعظم الأنواع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في أحواض ترابية صغيرة بالقرب من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المفقس.</a:t>
            </a: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• يجب أن يتم نقل الأسماك 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الى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المفقس قبل يوم واحد من تهيئتها وحقنها بالهرمون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.</a:t>
            </a: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>
              <a:lnSpc>
                <a:spcPct val="150000"/>
              </a:lnSpc>
            </a:pP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• يمكن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اختيار الإناث  الناضجة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ونقلها الى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المفقس لأخذ البيوض منها 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.</a:t>
            </a: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• للحصول على أفضل نوعية من الإناث ذات مبايض متطورة وجيدة يجب إيقاف تغذية الأسماك قبل يوم واحد من عملية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الاختيار، وان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أفضل وسيلة لنقل الأمهات تكون بصنع ما يشبه حقيبة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مناسبة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ومصنوعة من القماش أو عربة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يدوية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صغيرة تحمل من قبل شخصين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ويمكن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نقل الإناث والذكور بواسطتها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واحدة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تلو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الأخرى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ولمسافة قصيرة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.</a:t>
            </a: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•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يجب تغطية الأسماك المنقولة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بقطعة قماش مبللة لمنع إصابة الأسماك بجروح نتيجة قفزها وحركتها داخل العربة.</a:t>
            </a:r>
          </a:p>
        </p:txBody>
      </p:sp>
    </p:spTree>
    <p:extLst>
      <p:ext uri="{BB962C8B-B14F-4D97-AF65-F5344CB8AC3E}">
        <p14:creationId xmlns:p14="http://schemas.microsoft.com/office/powerpoint/2010/main" val="86745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38567" y="332656"/>
            <a:ext cx="2307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800" b="1" dirty="0" smtClean="0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ا</a:t>
            </a:r>
            <a:r>
              <a:rPr lang="en-US" sz="2800" b="1" dirty="0" err="1" smtClean="0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لأحواض</a:t>
            </a:r>
            <a:r>
              <a:rPr lang="en-US" sz="2800" b="1" dirty="0" smtClean="0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الداخلية</a:t>
            </a:r>
            <a:r>
              <a:rPr lang="en-US" sz="2800" b="1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1052736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• يجب رعاية الأمهات للفترة  المحصورة بين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حقنها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بجرعة الهرمون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الى حين اخذ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البيوض منها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بوضعها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في أحواض </a:t>
            </a:r>
            <a:r>
              <a:rPr lang="ar-IQ" sz="2400" dirty="0" err="1">
                <a:latin typeface="Simplified Arabic" pitchFamily="18" charset="-78"/>
                <a:cs typeface="Simplified Arabic" pitchFamily="18" charset="-78"/>
              </a:rPr>
              <a:t>أسمنتية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أو </a:t>
            </a:r>
            <a:r>
              <a:rPr lang="ar-IQ" sz="2400" dirty="0" err="1">
                <a:latin typeface="Simplified Arabic" pitchFamily="18" charset="-78"/>
                <a:cs typeface="Simplified Arabic" pitchFamily="18" charset="-78"/>
              </a:rPr>
              <a:t>فايبركلاس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 أو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بلاستيكية توضع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داخل المفقس وتكون ذات أبعاد 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2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-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10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م ² وبعمق 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120 - 80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سم او حسب الحاجة .</a:t>
            </a: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• لضمان الحفاظ على نسبة الأوكسجين في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الماء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يجب ان تحتوي هذه الأحواض على نظام المحافظة على مستوى الماء ( أي إخراج الماء الفائض من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الحوض)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وكذلك يمكن ربط نظام رش الماء لتزويد الحوض بالأوكسجين  وأنابيب  لإخراج الماء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بسرعة .</a:t>
            </a: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• الأحواض المستطيلة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الإسمنتية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هي الأكثر ملائمة للاحتفاظ بأمهات الأسماك فيها وخاصة اسماك الكارب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الشائع والصيني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والهندي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.</a:t>
            </a: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• أمهات الأسماك ذات الأحجام الصغيرة مثل (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البلطي) يمكن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أن توضع في أحواض دائرية . </a:t>
            </a:r>
          </a:p>
        </p:txBody>
      </p:sp>
    </p:spTree>
    <p:extLst>
      <p:ext uri="{BB962C8B-B14F-4D97-AF65-F5344CB8AC3E}">
        <p14:creationId xmlns:p14="http://schemas.microsoft.com/office/powerpoint/2010/main" val="1693850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99894"/>
            <a:ext cx="813690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•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يجب عزل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الأمهات حسب الجنس في  أحواض معزولة داخل المفقس والمساحة المطلوبة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هو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1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–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  1.5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م².</a:t>
            </a: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• يجب أن تحتوي أحواض العزل على مجرى لإخراج الماء الفائض من أسفل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الحوض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ويجب أن تكون عملية تدوير الماء أو تغيره بمعدل 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4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-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6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لتر/ دقيقة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وهذه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العملية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سوف تساعد على الاحتفاظ بكمية الأوكسجين 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6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-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8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ملغم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/ لتر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المذاب في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الماء، كما يمكن رفع  نسبة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الأوكسجين المذاب في الماء 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باستخدام مضخات تهوية.</a:t>
            </a: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>
              <a:lnSpc>
                <a:spcPct val="150000"/>
              </a:lnSpc>
            </a:pP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•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لضمان حماية الأمهات يجب تغطية الأحواض بأغطية بلاستيكية داكنة لتجنب القفز خارج الحوض.</a:t>
            </a:r>
          </a:p>
          <a:p>
            <a:pPr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• يجب تخدير الأمهات قبل التعامل معها  باستخدام 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مادة مخدرة مثل 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 222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MS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بتركيز 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10000 -1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مدة التخدير بين 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5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-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  10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دقائق. مع المراقبة لحركة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غطاء الخياشيم للتأكد من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انتظام عملية التنفس.</a:t>
            </a: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44999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4842" y="548680"/>
            <a:ext cx="46233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أحواض</a:t>
            </a:r>
            <a:r>
              <a:rPr lang="en-US" sz="2800" b="1" dirty="0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لاستراحة</a:t>
            </a:r>
            <a:r>
              <a:rPr lang="en-US" sz="2800" b="1" dirty="0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الأمهات</a:t>
            </a:r>
            <a:r>
              <a:rPr lang="en-US" sz="2800" b="1" dirty="0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بعد</a:t>
            </a:r>
            <a:r>
              <a:rPr lang="en-US" sz="2800" b="1" dirty="0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التب</a:t>
            </a:r>
            <a:r>
              <a:rPr lang="ar-IQ" sz="2800" b="1" dirty="0" smtClean="0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و</a:t>
            </a:r>
            <a:r>
              <a:rPr lang="en-US" sz="2800" b="1" dirty="0" err="1" smtClean="0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يض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1556792"/>
            <a:ext cx="7992888" cy="435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ar-IQ" sz="2400" dirty="0" smtClean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  • </a:t>
            </a:r>
            <a:r>
              <a:rPr lang="ar-IQ" sz="2400" dirty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تدخل  الأسماك البالغة وبعد عملية التكثير في فترة راحة وتحتاج الى </a:t>
            </a:r>
            <a:r>
              <a:rPr lang="ar-IQ" sz="2400" dirty="0" smtClean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تغذية</a:t>
            </a:r>
            <a:endParaRPr lang="en-US" sz="2400" dirty="0" smtClean="0">
              <a:solidFill>
                <a:prstClr val="black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0" algn="just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dirty="0" smtClean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dirty="0" smtClean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خاصة  </a:t>
            </a:r>
            <a:r>
              <a:rPr lang="ar-IQ" sz="2400" dirty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غنية بالكاربوهيدرات مثل الذرة – نخالة الرز ودهون بنسبة </a:t>
            </a:r>
            <a:r>
              <a:rPr lang="en-US" sz="2400" dirty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2</a:t>
            </a:r>
            <a:r>
              <a:rPr lang="ar-IQ" sz="2400" dirty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% </a:t>
            </a:r>
            <a:endParaRPr lang="en-US" sz="2400" dirty="0" smtClean="0">
              <a:solidFill>
                <a:prstClr val="black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0" algn="just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   </a:t>
            </a:r>
            <a:r>
              <a:rPr lang="ar-IQ" sz="2400" dirty="0" smtClean="0">
                <a:solidFill>
                  <a:prstClr val="black"/>
                </a:solidFill>
                <a:latin typeface="Simplified Arabic" pitchFamily="18" charset="-78"/>
                <a:cs typeface="Simplified Arabic" pitchFamily="18" charset="-78"/>
              </a:rPr>
              <a:t>من وزنها وذلك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ل</a:t>
            </a:r>
            <a:r>
              <a:rPr lang="en-US" sz="24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تهيئتها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للموسم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القادم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.</a:t>
            </a:r>
            <a:endParaRPr lang="ar-IQ" sz="2400" dirty="0" smtClean="0">
              <a:latin typeface="Simplified Arabic" pitchFamily="18" charset="-78"/>
              <a:ea typeface="Calibri"/>
              <a:cs typeface="Simplified Arabic" pitchFamily="18" charset="-78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•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الخزن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في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أحواض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الراحة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يمكن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أن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ي</a:t>
            </a:r>
            <a:r>
              <a:rPr lang="en-US" sz="24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كون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مختلط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(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عدة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أنواع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)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ولكن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يجب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endParaRPr lang="en-US" sz="2400" dirty="0" smtClean="0">
              <a:latin typeface="Simplified Arabic" pitchFamily="18" charset="-78"/>
              <a:ea typeface="Calibri"/>
              <a:cs typeface="Simplified Arabic" pitchFamily="18" charset="-78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  </a:t>
            </a:r>
            <a:r>
              <a:rPr lang="ar-IQ" sz="24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الأ</a:t>
            </a:r>
            <a:r>
              <a:rPr lang="en-US" sz="24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خذ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بنظر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ا</a:t>
            </a:r>
            <a:r>
              <a:rPr lang="ar-IQ" sz="24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لإ</a:t>
            </a:r>
            <a:r>
              <a:rPr lang="en-US" sz="24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عتبار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تغذية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الأسماك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حسب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متطلبات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الصنوف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المخزنة</a:t>
            </a:r>
            <a:endParaRPr lang="en-US" sz="2400" dirty="0" smtClean="0">
              <a:latin typeface="Simplified Arabic" pitchFamily="18" charset="-78"/>
              <a:ea typeface="Calibri"/>
              <a:cs typeface="Simplified Arabic" pitchFamily="18" charset="-78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 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وكثافة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التخزين والتي </a:t>
            </a:r>
            <a:r>
              <a:rPr lang="en-US" sz="24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تكون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بين</a:t>
            </a:r>
            <a:r>
              <a:rPr lang="en-US" sz="24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400- 200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كغ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م/ </a:t>
            </a:r>
            <a:r>
              <a:rPr lang="en-US" sz="24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دونم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.</a:t>
            </a:r>
            <a:endParaRPr lang="ar-IQ" sz="2400" dirty="0" smtClean="0">
              <a:latin typeface="Simplified Arabic" pitchFamily="18" charset="-78"/>
              <a:ea typeface="Calibri"/>
              <a:cs typeface="Simplified Arabic" pitchFamily="18" charset="-78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endParaRPr lang="en-US" sz="24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674241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3528" y="620688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•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يجب إيقاف النظام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الغذائي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هذا  بعد 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2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-</a:t>
            </a:r>
            <a:r>
              <a:rPr lang="en-US" sz="2400" dirty="0" smtClean="0">
                <a:latin typeface="Simplified Arabic" pitchFamily="18" charset="-78"/>
                <a:cs typeface="Simplified Arabic" pitchFamily="18" charset="-78"/>
              </a:rPr>
              <a:t>3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أشهر من فترة التهيئة وقبل موسم التكثير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القادم.</a:t>
            </a: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• يجب السيطرة على شهية الأسماك قبل التغذية وذلك بواسطة إزالة بعض الأغذية السابقة وحجب منطقة أو منطقتين من مناطق التغذية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القديمة.</a:t>
            </a:r>
            <a:endParaRPr lang="ar-IQ" sz="2400" dirty="0">
              <a:latin typeface="Simplified Arabic" pitchFamily="18" charset="-78"/>
              <a:cs typeface="Simplified Arabic" pitchFamily="18" charset="-78"/>
            </a:endParaRPr>
          </a:p>
          <a:p>
            <a:pPr algn="just">
              <a:lnSpc>
                <a:spcPct val="150000"/>
              </a:lnSpc>
            </a:pP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• تعتاد الأسماك على مناطق محددة للتغذية في الأحواض وهذه سوف تكون عادة لدى الأسماك,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ويجب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تحديد هذه المناطق </a:t>
            </a:r>
            <a:r>
              <a:rPr lang="ar-IQ" sz="2400" dirty="0" smtClean="0">
                <a:latin typeface="Simplified Arabic" pitchFamily="18" charset="-78"/>
                <a:cs typeface="Simplified Arabic" pitchFamily="18" charset="-78"/>
              </a:rPr>
              <a:t>بواسطة </a:t>
            </a:r>
            <a:r>
              <a:rPr lang="ar-IQ" sz="2400" dirty="0">
                <a:latin typeface="Simplified Arabic" pitchFamily="18" charset="-78"/>
                <a:cs typeface="Simplified Arabic" pitchFamily="18" charset="-78"/>
              </a:rPr>
              <a:t>علامات واعتبارها مناطق للسيطرة على شهية الأسماك.</a:t>
            </a:r>
          </a:p>
        </p:txBody>
      </p:sp>
    </p:spTree>
    <p:extLst>
      <p:ext uri="{BB962C8B-B14F-4D97-AF65-F5344CB8AC3E}">
        <p14:creationId xmlns:p14="http://schemas.microsoft.com/office/powerpoint/2010/main" val="2652788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323528" y="1268760"/>
            <a:ext cx="8388424" cy="495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ar-SA" sz="2800" dirty="0" smtClean="0">
                <a:ea typeface="Calibri"/>
                <a:cs typeface="Times New Roman"/>
              </a:rPr>
              <a:t>• </a:t>
            </a:r>
            <a:r>
              <a:rPr lang="ar-SA" sz="2800" dirty="0">
                <a:ea typeface="Calibri"/>
                <a:cs typeface="Times New Roman"/>
              </a:rPr>
              <a:t>معدل </a:t>
            </a:r>
            <a:r>
              <a:rPr lang="ar-SA" sz="2800" dirty="0" smtClean="0">
                <a:ea typeface="Calibri"/>
                <a:cs typeface="Times New Roman"/>
              </a:rPr>
              <a:t>وزن الأنثى </a:t>
            </a:r>
            <a:r>
              <a:rPr lang="ar-SA" sz="2800" dirty="0">
                <a:ea typeface="Calibri"/>
                <a:cs typeface="Times New Roman"/>
              </a:rPr>
              <a:t>الناضجة </a:t>
            </a:r>
            <a:endParaRPr lang="en-US" sz="2800" dirty="0">
              <a:ea typeface="Calibri"/>
              <a:cs typeface="Arial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ar-SA" sz="2800" dirty="0" smtClean="0">
                <a:ea typeface="Calibri"/>
                <a:cs typeface="Times New Roman"/>
              </a:rPr>
              <a:t>• </a:t>
            </a:r>
            <a:r>
              <a:rPr lang="ar-SA" sz="2800" dirty="0">
                <a:ea typeface="Calibri"/>
                <a:cs typeface="Times New Roman"/>
              </a:rPr>
              <a:t>عدد </a:t>
            </a:r>
            <a:r>
              <a:rPr lang="ar-SA" sz="2800" dirty="0" smtClean="0">
                <a:ea typeface="Calibri"/>
                <a:cs typeface="Times New Roman"/>
              </a:rPr>
              <a:t>البيوض</a:t>
            </a:r>
            <a:r>
              <a:rPr lang="ar-IQ" sz="2800" dirty="0" smtClean="0">
                <a:ea typeface="Calibri"/>
                <a:cs typeface="Times New Roman"/>
              </a:rPr>
              <a:t>/ </a:t>
            </a:r>
            <a:r>
              <a:rPr lang="en-US" sz="2800" dirty="0" smtClean="0">
                <a:ea typeface="Calibri"/>
                <a:cs typeface="Times New Roman"/>
              </a:rPr>
              <a:t>1</a:t>
            </a:r>
            <a:r>
              <a:rPr lang="ar-SA" sz="2800" dirty="0" smtClean="0">
                <a:ea typeface="Calibri"/>
                <a:cs typeface="Times New Roman"/>
              </a:rPr>
              <a:t>كغم </a:t>
            </a:r>
            <a:r>
              <a:rPr lang="ar-SA" sz="2800" dirty="0">
                <a:ea typeface="Calibri"/>
                <a:cs typeface="Times New Roman"/>
              </a:rPr>
              <a:t>من وزن السمكة </a:t>
            </a:r>
            <a:endParaRPr lang="en-US" sz="2800" dirty="0">
              <a:ea typeface="Calibri"/>
              <a:cs typeface="Arial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ar-SA" sz="2800" dirty="0" smtClean="0">
                <a:ea typeface="Calibri"/>
                <a:cs typeface="Times New Roman"/>
              </a:rPr>
              <a:t>• </a:t>
            </a:r>
            <a:r>
              <a:rPr lang="ar-SA" sz="2800" dirty="0">
                <a:ea typeface="Calibri"/>
                <a:cs typeface="Times New Roman"/>
              </a:rPr>
              <a:t>نسبة الإناث التي تعطي البيوض </a:t>
            </a:r>
            <a:r>
              <a:rPr lang="ar-IQ" sz="2800" dirty="0" smtClean="0">
                <a:ea typeface="Calibri"/>
                <a:cs typeface="Times New Roman"/>
              </a:rPr>
              <a:t>طبيعياً أو بالتمسيد</a:t>
            </a:r>
            <a:r>
              <a:rPr lang="ar-SA" sz="2800" dirty="0" smtClean="0">
                <a:ea typeface="Calibri"/>
                <a:cs typeface="Times New Roman"/>
              </a:rPr>
              <a:t> </a:t>
            </a:r>
            <a:endParaRPr lang="ar-IQ" sz="2800" dirty="0" smtClean="0"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ar-SA" sz="2800" dirty="0" smtClean="0">
                <a:ea typeface="Calibri"/>
                <a:cs typeface="Times New Roman"/>
              </a:rPr>
              <a:t>• </a:t>
            </a:r>
            <a:r>
              <a:rPr lang="ar-IQ" sz="2800" dirty="0" smtClean="0">
                <a:ea typeface="Calibri"/>
                <a:cs typeface="Times New Roman"/>
              </a:rPr>
              <a:t>نسبة</a:t>
            </a:r>
            <a:r>
              <a:rPr lang="ar-SA" sz="2800" dirty="0" smtClean="0">
                <a:ea typeface="Calibri"/>
                <a:cs typeface="Times New Roman"/>
              </a:rPr>
              <a:t> </a:t>
            </a:r>
            <a:r>
              <a:rPr lang="ar-IQ" sz="2800" dirty="0" smtClean="0">
                <a:ea typeface="Calibri"/>
                <a:cs typeface="Times New Roman"/>
              </a:rPr>
              <a:t>الإخصاب</a:t>
            </a:r>
            <a:endParaRPr lang="en-US" sz="2800" dirty="0">
              <a:ea typeface="Calibri"/>
              <a:cs typeface="Arial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ar-SA" sz="2800" dirty="0" smtClean="0">
                <a:ea typeface="Calibri"/>
                <a:cs typeface="Times New Roman"/>
              </a:rPr>
              <a:t>• </a:t>
            </a:r>
            <a:r>
              <a:rPr lang="ar-IQ" sz="2800" dirty="0" smtClean="0">
                <a:ea typeface="Calibri"/>
                <a:cs typeface="Times New Roman"/>
              </a:rPr>
              <a:t>نسبة ال</a:t>
            </a:r>
            <a:r>
              <a:rPr lang="ar-SA" sz="2800" dirty="0" smtClean="0">
                <a:ea typeface="Calibri"/>
                <a:cs typeface="Times New Roman"/>
              </a:rPr>
              <a:t>فقس</a:t>
            </a:r>
            <a:r>
              <a:rPr lang="ar-IQ" sz="2800" dirty="0" smtClean="0">
                <a:ea typeface="Calibri"/>
                <a:cs typeface="Times New Roman"/>
              </a:rPr>
              <a:t> </a:t>
            </a:r>
            <a:endParaRPr lang="en-US" sz="2800" dirty="0">
              <a:ea typeface="Calibri"/>
              <a:cs typeface="Arial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ar-SA" sz="2800" dirty="0" smtClean="0">
                <a:ea typeface="Calibri"/>
                <a:cs typeface="Times New Roman"/>
              </a:rPr>
              <a:t>• </a:t>
            </a:r>
            <a:r>
              <a:rPr lang="ar-SA" sz="2800" dirty="0">
                <a:ea typeface="Calibri"/>
                <a:cs typeface="Times New Roman"/>
              </a:rPr>
              <a:t>عدد اليرقات </a:t>
            </a:r>
            <a:r>
              <a:rPr lang="ar-IQ" sz="2800" dirty="0" smtClean="0">
                <a:ea typeface="Calibri"/>
                <a:cs typeface="Times New Roman"/>
              </a:rPr>
              <a:t>لكل</a:t>
            </a:r>
            <a:r>
              <a:rPr lang="ar-SA" sz="2800" dirty="0" smtClean="0">
                <a:ea typeface="Calibri"/>
                <a:cs typeface="Times New Roman"/>
              </a:rPr>
              <a:t> </a:t>
            </a:r>
            <a:r>
              <a:rPr lang="ar-SA" sz="2800" dirty="0">
                <a:ea typeface="Calibri"/>
                <a:cs typeface="Times New Roman"/>
              </a:rPr>
              <a:t>أنثى </a:t>
            </a:r>
            <a:endParaRPr lang="en-US" sz="2800" dirty="0">
              <a:ea typeface="Calibri"/>
              <a:cs typeface="Arial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ar-SA" sz="2800" dirty="0" smtClean="0">
                <a:ea typeface="Calibri"/>
                <a:cs typeface="Times New Roman"/>
              </a:rPr>
              <a:t>• </a:t>
            </a:r>
            <a:r>
              <a:rPr lang="ar-SA" sz="2800" dirty="0">
                <a:ea typeface="Calibri"/>
                <a:cs typeface="Times New Roman"/>
              </a:rPr>
              <a:t>نسبة </a:t>
            </a:r>
            <a:r>
              <a:rPr lang="ar-SA" sz="2800" dirty="0" smtClean="0">
                <a:ea typeface="Calibri"/>
                <a:cs typeface="Times New Roman"/>
              </a:rPr>
              <a:t>الزريعة </a:t>
            </a:r>
            <a:r>
              <a:rPr lang="ar-IQ" sz="2800" dirty="0" smtClean="0">
                <a:ea typeface="Calibri"/>
                <a:cs typeface="Times New Roman"/>
              </a:rPr>
              <a:t>ا</a:t>
            </a:r>
            <a:r>
              <a:rPr lang="ar-SA" sz="2800" dirty="0" smtClean="0">
                <a:ea typeface="Calibri"/>
                <a:cs typeface="Times New Roman"/>
              </a:rPr>
              <a:t>ل</a:t>
            </a:r>
            <a:r>
              <a:rPr lang="ar-IQ" sz="2800" dirty="0" smtClean="0">
                <a:ea typeface="Calibri"/>
                <a:cs typeface="Times New Roman"/>
              </a:rPr>
              <a:t>ى</a:t>
            </a:r>
            <a:r>
              <a:rPr lang="ar-SA" sz="2800" dirty="0" smtClean="0">
                <a:ea typeface="Calibri"/>
                <a:cs typeface="Times New Roman"/>
              </a:rPr>
              <a:t> </a:t>
            </a:r>
            <a:r>
              <a:rPr lang="ar-SA" sz="2800" dirty="0">
                <a:ea typeface="Calibri"/>
                <a:cs typeface="Times New Roman"/>
              </a:rPr>
              <a:t>عدد اليرقات </a:t>
            </a:r>
            <a:endParaRPr lang="ar-IQ" sz="2800" dirty="0" smtClean="0"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ar-SA" sz="2800" dirty="0" smtClean="0">
                <a:ea typeface="Calibri"/>
                <a:cs typeface="Times New Roman"/>
              </a:rPr>
              <a:t>• </a:t>
            </a:r>
            <a:r>
              <a:rPr lang="ar-SA" sz="2800" dirty="0">
                <a:ea typeface="Calibri"/>
                <a:cs typeface="Times New Roman"/>
              </a:rPr>
              <a:t>معدل البقاء للزريعة </a:t>
            </a:r>
            <a:r>
              <a:rPr lang="ar-IQ" sz="2800" dirty="0" smtClean="0">
                <a:ea typeface="Calibri"/>
                <a:cs typeface="Times New Roman"/>
              </a:rPr>
              <a:t>ا</a:t>
            </a:r>
            <a:r>
              <a:rPr lang="ar-SA" sz="2800" dirty="0" smtClean="0">
                <a:ea typeface="Calibri"/>
                <a:cs typeface="Times New Roman"/>
              </a:rPr>
              <a:t>لى </a:t>
            </a:r>
            <a:r>
              <a:rPr lang="ar-SA" sz="2800" dirty="0">
                <a:ea typeface="Calibri"/>
                <a:cs typeface="Times New Roman"/>
              </a:rPr>
              <a:t>حجم الاصبعيات </a:t>
            </a:r>
            <a:endParaRPr lang="en-US" sz="2800" dirty="0">
              <a:ea typeface="Calibri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476672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ما</a:t>
            </a:r>
            <a:r>
              <a:rPr lang="en-US" sz="2800" b="1" dirty="0">
                <a:solidFill>
                  <a:srgbClr val="FF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هي</a:t>
            </a:r>
            <a:r>
              <a:rPr lang="en-US" sz="2800" b="1" dirty="0">
                <a:solidFill>
                  <a:srgbClr val="FF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المعلومات</a:t>
            </a:r>
            <a:r>
              <a:rPr lang="en-US" sz="2800" b="1" dirty="0">
                <a:solidFill>
                  <a:srgbClr val="FF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التي</a:t>
            </a:r>
            <a:r>
              <a:rPr lang="en-US" sz="2800" b="1" dirty="0">
                <a:solidFill>
                  <a:srgbClr val="FF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يجب</a:t>
            </a:r>
            <a:r>
              <a:rPr lang="en-US" sz="2800" b="1" dirty="0">
                <a:solidFill>
                  <a:srgbClr val="FF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أن</a:t>
            </a:r>
            <a:r>
              <a:rPr lang="en-US" sz="2800" b="1" dirty="0">
                <a:solidFill>
                  <a:srgbClr val="FF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تعرف</a:t>
            </a:r>
            <a:r>
              <a:rPr lang="en-US" sz="2800" b="1" dirty="0">
                <a:solidFill>
                  <a:srgbClr val="FF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لتقدير</a:t>
            </a:r>
            <a:r>
              <a:rPr lang="en-US" sz="2800" b="1" dirty="0">
                <a:solidFill>
                  <a:srgbClr val="FF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عدد</a:t>
            </a:r>
            <a:r>
              <a:rPr lang="en-US" sz="2800" b="1" dirty="0">
                <a:solidFill>
                  <a:srgbClr val="FF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الأمهات</a:t>
            </a:r>
            <a:r>
              <a:rPr lang="en-US" sz="2800" b="1" dirty="0">
                <a:solidFill>
                  <a:srgbClr val="FF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المطلوبة</a:t>
            </a:r>
            <a:r>
              <a:rPr lang="en-US" sz="2800" b="1" dirty="0">
                <a:solidFill>
                  <a:srgbClr val="FF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797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536" y="404664"/>
            <a:ext cx="8424936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بالإضافة</a:t>
            </a:r>
            <a:r>
              <a:rPr lang="en-US" sz="28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ar-IQ" sz="28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ا</a:t>
            </a:r>
            <a:r>
              <a:rPr lang="en-US" sz="28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لى</a:t>
            </a:r>
            <a:r>
              <a:rPr lang="en-US" sz="28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العدد</a:t>
            </a:r>
            <a:r>
              <a:rPr lang="en-US" sz="28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المطلوب</a:t>
            </a:r>
            <a:r>
              <a:rPr lang="en-US" sz="28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من</a:t>
            </a:r>
            <a:r>
              <a:rPr lang="en-US" sz="28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الإناث</a:t>
            </a:r>
            <a:r>
              <a:rPr lang="en-US" sz="28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يجب</a:t>
            </a:r>
            <a:r>
              <a:rPr lang="en-US" sz="28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الاحتفاظ</a:t>
            </a:r>
            <a:r>
              <a:rPr lang="en-US" sz="28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بعدد</a:t>
            </a:r>
            <a:r>
              <a:rPr lang="en-US" sz="28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معين</a:t>
            </a:r>
            <a:r>
              <a:rPr lang="en-US" sz="28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من</a:t>
            </a:r>
            <a:r>
              <a:rPr lang="en-US" sz="28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الإناث</a:t>
            </a:r>
            <a:r>
              <a:rPr lang="en-US" sz="28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كاحتياطي</a:t>
            </a:r>
            <a:r>
              <a:rPr lang="en-US" sz="28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أمهات</a:t>
            </a:r>
            <a:r>
              <a:rPr lang="en-US" sz="28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.</a:t>
            </a:r>
            <a:r>
              <a:rPr lang="ar-IQ" sz="28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ولغرض</a:t>
            </a:r>
            <a:r>
              <a:rPr lang="en-US" sz="28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حساب</a:t>
            </a:r>
            <a:r>
              <a:rPr lang="en-US" sz="28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عدد</a:t>
            </a:r>
            <a:r>
              <a:rPr lang="en-US" sz="28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احتياطي</a:t>
            </a:r>
            <a:r>
              <a:rPr lang="en-US" sz="28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للأمهات</a:t>
            </a:r>
            <a:r>
              <a:rPr lang="en-US" sz="28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يجب</a:t>
            </a:r>
            <a:r>
              <a:rPr lang="en-US" sz="28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معرفة</a:t>
            </a:r>
            <a:r>
              <a:rPr lang="en-US" sz="28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ما</a:t>
            </a:r>
            <a:r>
              <a:rPr lang="en-US" sz="28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يلي</a:t>
            </a:r>
            <a:r>
              <a:rPr lang="ar-IQ" sz="28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:</a:t>
            </a:r>
            <a:endParaRPr lang="en-US" sz="2800" dirty="0">
              <a:latin typeface="Simplified Arabic" pitchFamily="18" charset="-78"/>
              <a:ea typeface="Calibri"/>
              <a:cs typeface="Simplified Arabic" pitchFamily="18" charset="-78"/>
            </a:endParaRPr>
          </a:p>
          <a:p>
            <a:pPr marL="228600">
              <a:lnSpc>
                <a:spcPct val="150000"/>
              </a:lnSpc>
              <a:spcAft>
                <a:spcPts val="1000"/>
              </a:spcAft>
            </a:pPr>
            <a:r>
              <a:rPr lang="ar-SA" sz="28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• </a:t>
            </a:r>
            <a:r>
              <a:rPr lang="ar-SA" sz="2800" dirty="0">
                <a:latin typeface="Simplified Arabic" pitchFamily="18" charset="-78"/>
                <a:ea typeface="Calibri"/>
                <a:cs typeface="Simplified Arabic" pitchFamily="18" charset="-78"/>
              </a:rPr>
              <a:t>عمر أمهات الأسماك </a:t>
            </a:r>
            <a:r>
              <a:rPr lang="ar-SA" sz="28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الموجودة</a:t>
            </a:r>
            <a:r>
              <a:rPr lang="ar-IQ" sz="28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.</a:t>
            </a:r>
            <a:r>
              <a:rPr lang="ar-SA" sz="28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endParaRPr lang="en-US" sz="2800" dirty="0">
              <a:latin typeface="Simplified Arabic" pitchFamily="18" charset="-78"/>
              <a:ea typeface="Calibri"/>
              <a:cs typeface="Simplified Arabic" pitchFamily="18" charset="-78"/>
            </a:endParaRPr>
          </a:p>
          <a:p>
            <a:pPr marL="228600">
              <a:lnSpc>
                <a:spcPct val="150000"/>
              </a:lnSpc>
              <a:spcAft>
                <a:spcPts val="1000"/>
              </a:spcAft>
            </a:pPr>
            <a:r>
              <a:rPr lang="ar-SA" sz="28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• </a:t>
            </a:r>
            <a:r>
              <a:rPr lang="en-US" sz="28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عمر</a:t>
            </a:r>
            <a:r>
              <a:rPr lang="en-US" sz="28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8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الإناث</a:t>
            </a:r>
            <a:r>
              <a:rPr lang="en-US" sz="2800" dirty="0">
                <a:latin typeface="Simplified Arabic" pitchFamily="18" charset="-78"/>
                <a:ea typeface="Calibri"/>
                <a:cs typeface="Simplified Arabic" pitchFamily="18" charset="-78"/>
              </a:rPr>
              <a:t>  </a:t>
            </a:r>
            <a:r>
              <a:rPr lang="en-US" sz="28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التي</a:t>
            </a:r>
            <a:r>
              <a:rPr lang="en-US" sz="28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8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تكون</a:t>
            </a:r>
            <a:r>
              <a:rPr lang="en-US" sz="28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8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قادرة</a:t>
            </a:r>
            <a:r>
              <a:rPr lang="en-US" sz="28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8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على</a:t>
            </a:r>
            <a:r>
              <a:rPr lang="en-US" sz="28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8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إنتاج</a:t>
            </a:r>
            <a:r>
              <a:rPr lang="en-US" sz="28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8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البيوض</a:t>
            </a:r>
            <a:r>
              <a:rPr lang="en-US" sz="28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8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الجيدة</a:t>
            </a:r>
            <a:r>
              <a:rPr lang="en-US" sz="28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8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وبأعداد</a:t>
            </a:r>
            <a:r>
              <a:rPr lang="en-US" sz="28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8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كافية</a:t>
            </a:r>
            <a:r>
              <a:rPr lang="en-US" sz="28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</a:p>
          <a:p>
            <a:pPr marL="228600">
              <a:lnSpc>
                <a:spcPct val="150000"/>
              </a:lnSpc>
              <a:spcAft>
                <a:spcPts val="1000"/>
              </a:spcAft>
            </a:pPr>
            <a:r>
              <a:rPr lang="en-GB" sz="28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•</a:t>
            </a:r>
            <a:r>
              <a:rPr lang="ar-IQ" sz="28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ن</a:t>
            </a:r>
            <a:r>
              <a:rPr lang="en-US" sz="28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سبة</a:t>
            </a:r>
            <a:r>
              <a:rPr lang="en-US" sz="28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8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الوفيات</a:t>
            </a:r>
            <a:r>
              <a:rPr lang="en-US" sz="28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8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للإناث</a:t>
            </a:r>
            <a:r>
              <a:rPr lang="en-US" sz="28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800" dirty="0" err="1">
                <a:latin typeface="Simplified Arabic" pitchFamily="18" charset="-78"/>
                <a:ea typeface="Calibri"/>
                <a:cs typeface="Simplified Arabic" pitchFamily="18" charset="-78"/>
              </a:rPr>
              <a:t>والذكور</a:t>
            </a:r>
            <a:r>
              <a:rPr lang="en-US" sz="28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8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خلال</a:t>
            </a:r>
            <a:r>
              <a:rPr lang="en-US" sz="28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8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عمليات</a:t>
            </a:r>
            <a:r>
              <a:rPr lang="en-US" sz="28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8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التكثير</a:t>
            </a:r>
            <a:r>
              <a:rPr lang="en-US" sz="28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ar-IQ" sz="28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الإصطناعي</a:t>
            </a:r>
            <a:r>
              <a:rPr lang="ar-IQ" sz="28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8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في</a:t>
            </a:r>
            <a:r>
              <a:rPr lang="en-US" sz="28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8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المفقس</a:t>
            </a:r>
            <a:r>
              <a:rPr lang="en-US" sz="28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8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أو</a:t>
            </a:r>
            <a:r>
              <a:rPr lang="en-US" sz="28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800" dirty="0" err="1">
                <a:latin typeface="Simplified Arabic" pitchFamily="18" charset="-78"/>
                <a:ea typeface="Calibri"/>
                <a:cs typeface="Simplified Arabic" pitchFamily="18" charset="-78"/>
              </a:rPr>
              <a:t>خلال</a:t>
            </a:r>
            <a:r>
              <a:rPr lang="en-US" sz="2800" dirty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ar-IQ" sz="28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طرق </a:t>
            </a:r>
            <a:r>
              <a:rPr lang="en-US" sz="28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التكثير</a:t>
            </a:r>
            <a:r>
              <a:rPr lang="en-US" sz="28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ar-IQ" sz="28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الأخرى.</a:t>
            </a:r>
          </a:p>
          <a:p>
            <a:pPr marL="228600">
              <a:lnSpc>
                <a:spcPct val="150000"/>
              </a:lnSpc>
              <a:spcAft>
                <a:spcPts val="1000"/>
              </a:spcAft>
            </a:pPr>
            <a:r>
              <a:rPr lang="ar-IQ" sz="28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وعادة </a:t>
            </a:r>
            <a:r>
              <a:rPr lang="ar-IQ" sz="28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ماتعتمد</a:t>
            </a:r>
            <a:r>
              <a:rPr lang="ar-IQ" sz="28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نسبة </a:t>
            </a:r>
            <a:r>
              <a:rPr lang="en-US" sz="28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20</a:t>
            </a:r>
            <a:r>
              <a:rPr lang="ar-IQ" sz="28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% من الإناث وضعفها من الذكور </a:t>
            </a:r>
            <a:r>
              <a:rPr lang="ar-IQ" sz="28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كإحتياطي</a:t>
            </a:r>
            <a:r>
              <a:rPr lang="ar-IQ" sz="28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امهات في عمليات التكثير </a:t>
            </a:r>
            <a:r>
              <a:rPr lang="ar-IQ" sz="2800" dirty="0" err="1" smtClean="0">
                <a:latin typeface="Simplified Arabic" pitchFamily="18" charset="-78"/>
                <a:ea typeface="Calibri"/>
                <a:cs typeface="Simplified Arabic" pitchFamily="18" charset="-78"/>
              </a:rPr>
              <a:t>الإصطناعي</a:t>
            </a:r>
            <a:r>
              <a:rPr lang="ar-IQ" sz="28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للأسماك.</a:t>
            </a:r>
            <a:endParaRPr lang="en-US" sz="2800" dirty="0">
              <a:latin typeface="Simplified Arabic" pitchFamily="18" charset="-78"/>
              <a:ea typeface="Calibri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7166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476672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b="1" dirty="0" smtClean="0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مثال: </a:t>
            </a:r>
            <a:r>
              <a:rPr lang="en-US" sz="2800" b="1" dirty="0" err="1" smtClean="0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كيفية</a:t>
            </a:r>
            <a:r>
              <a:rPr lang="en-US" sz="2800" b="1" dirty="0" smtClean="0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تقدير</a:t>
            </a:r>
            <a:r>
              <a:rPr lang="en-US" sz="2800" b="1" dirty="0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عدد</a:t>
            </a:r>
            <a:r>
              <a:rPr lang="en-US" sz="2800" b="1" dirty="0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ar-IQ" sz="2800" b="1" dirty="0" smtClean="0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(</a:t>
            </a:r>
            <a:r>
              <a:rPr lang="en-US" sz="2800" b="1" dirty="0" err="1" smtClean="0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كغم</a:t>
            </a:r>
            <a:r>
              <a:rPr lang="ar-IQ" sz="2800" b="1" dirty="0" smtClean="0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) </a:t>
            </a:r>
            <a:r>
              <a:rPr lang="en-US" sz="2800" b="1" dirty="0" err="1" smtClean="0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أمهات</a:t>
            </a:r>
            <a:r>
              <a:rPr lang="en-US" sz="2800" b="1" dirty="0" smtClean="0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اسماك</a:t>
            </a:r>
            <a:r>
              <a:rPr lang="en-US" sz="2800" b="1" dirty="0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الكارب</a:t>
            </a:r>
            <a:r>
              <a:rPr lang="en-US" sz="2800" b="1" dirty="0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ar-IQ" sz="2800" b="1" dirty="0" smtClean="0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الشائع </a:t>
            </a:r>
            <a:r>
              <a:rPr lang="en-US" sz="2800" b="1" dirty="0" err="1" smtClean="0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لإنتاج</a:t>
            </a:r>
            <a:r>
              <a:rPr lang="en-US" sz="2800" b="1" dirty="0" smtClean="0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1000000إصبعية</a:t>
            </a:r>
            <a:r>
              <a:rPr lang="ar-IQ" sz="2800" b="1" dirty="0" smtClean="0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. علماً ان نسبة الذكور للإناث هي </a:t>
            </a:r>
            <a:r>
              <a:rPr lang="en-US" sz="2800" b="1" dirty="0" smtClean="0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2</a:t>
            </a:r>
            <a:r>
              <a:rPr lang="ar-IQ" sz="2800" b="1" dirty="0" smtClean="0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: </a:t>
            </a:r>
            <a:r>
              <a:rPr lang="en-US" sz="2800" b="1" dirty="0" smtClean="0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1</a:t>
            </a:r>
            <a:r>
              <a:rPr lang="ar-IQ" sz="2800" b="1" dirty="0" smtClean="0">
                <a:solidFill>
                  <a:srgbClr val="C00000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إذا كان: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7544" y="2244928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lnSpc>
                <a:spcPct val="150000"/>
              </a:lnSpc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متوسط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وزن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الإناث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/ 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1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كغم</a:t>
            </a:r>
          </a:p>
          <a:p>
            <a:pPr marL="800100" lvl="1" indent="-342900">
              <a:lnSpc>
                <a:spcPct val="150000"/>
              </a:lnSpc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2400" dirty="0" err="1" smtClean="0">
                <a:solidFill>
                  <a:prstClr val="black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عدد</a:t>
            </a:r>
            <a:r>
              <a:rPr lang="en-US" sz="2400" dirty="0" smtClean="0">
                <a:solidFill>
                  <a:prstClr val="black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البيض</a:t>
            </a:r>
            <a:r>
              <a:rPr lang="en-US" sz="2400" dirty="0">
                <a:solidFill>
                  <a:prstClr val="black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100000</a:t>
            </a:r>
            <a:r>
              <a:rPr lang="ar-IQ" sz="2400" dirty="0" smtClean="0">
                <a:solidFill>
                  <a:prstClr val="black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/ </a:t>
            </a:r>
            <a:r>
              <a:rPr lang="en-US" sz="2400" dirty="0" smtClean="0">
                <a:solidFill>
                  <a:prstClr val="black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1 </a:t>
            </a:r>
            <a:r>
              <a:rPr lang="en-US" sz="2400" dirty="0" err="1">
                <a:solidFill>
                  <a:prstClr val="black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كغم</a:t>
            </a:r>
            <a:r>
              <a:rPr lang="en-US" sz="2400" dirty="0">
                <a:solidFill>
                  <a:prstClr val="black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من</a:t>
            </a:r>
            <a:r>
              <a:rPr lang="en-US" sz="2400" dirty="0">
                <a:solidFill>
                  <a:prstClr val="black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وزن</a:t>
            </a:r>
            <a:r>
              <a:rPr lang="en-US" sz="2400" dirty="0">
                <a:solidFill>
                  <a:prstClr val="black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Simplified Arabic" pitchFamily="18" charset="-78"/>
                <a:ea typeface="Times New Roman"/>
                <a:cs typeface="Simplified Arabic" pitchFamily="18" charset="-78"/>
              </a:rPr>
              <a:t>السمكة</a:t>
            </a:r>
            <a:endParaRPr lang="ar-IQ" sz="2400" dirty="0" smtClean="0">
              <a:solidFill>
                <a:prstClr val="black"/>
              </a:solidFill>
              <a:latin typeface="Simplified Arabic" pitchFamily="18" charset="-78"/>
              <a:ea typeface="Times New Roman"/>
              <a:cs typeface="Simplified Arabic" pitchFamily="18" charset="-78"/>
            </a:endParaRPr>
          </a:p>
          <a:p>
            <a:pPr marL="800100" lvl="1" indent="-342900">
              <a:lnSpc>
                <a:spcPct val="150000"/>
              </a:lnSpc>
              <a:buFont typeface="Arial" pitchFamily="34" charset="0"/>
              <a:buChar char="•"/>
              <a:tabLst>
                <a:tab pos="457200" algn="l"/>
              </a:tabLst>
            </a:pPr>
            <a:r>
              <a:rPr lang="ar-IQ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معدل 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خصوبة </a:t>
            </a:r>
            <a:r>
              <a:rPr lang="ar-IQ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البيوض  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80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%   </a:t>
            </a:r>
          </a:p>
          <a:p>
            <a:pPr marL="800100" lvl="1" indent="-342900">
              <a:lnSpc>
                <a:spcPct val="150000"/>
              </a:lnSpc>
              <a:buFont typeface="Arial" pitchFamily="34" charset="0"/>
              <a:buChar char="•"/>
              <a:tabLst>
                <a:tab pos="457200" algn="l"/>
              </a:tabLst>
            </a:pP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معدل الفقس </a:t>
            </a:r>
            <a:r>
              <a:rPr lang="ar-IQ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للبيوض المخصبة 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80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% </a:t>
            </a:r>
          </a:p>
          <a:p>
            <a:pPr marL="800100" lvl="1" indent="-342900">
              <a:lnSpc>
                <a:spcPct val="150000"/>
              </a:lnSpc>
              <a:buFont typeface="Arial" pitchFamily="34" charset="0"/>
              <a:buChar char="•"/>
              <a:tabLst>
                <a:tab pos="457200" algn="l"/>
              </a:tabLst>
            </a:pP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معدل </a:t>
            </a:r>
            <a:r>
              <a:rPr lang="ar-IQ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البقاء من اليرقات حتى 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7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ar-IQ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أيام 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70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%</a:t>
            </a:r>
            <a:endParaRPr lang="ar-IQ" sz="2400" dirty="0" smtClean="0">
              <a:solidFill>
                <a:srgbClr val="FF0000"/>
              </a:solidFill>
              <a:latin typeface="Simplified Arabic" pitchFamily="18" charset="-78"/>
              <a:ea typeface="Times New Roman"/>
              <a:cs typeface="Simplified Arabic" pitchFamily="18" charset="-78"/>
            </a:endParaRPr>
          </a:p>
          <a:p>
            <a:pPr marL="800100" lvl="1" indent="-342900">
              <a:lnSpc>
                <a:spcPct val="150000"/>
              </a:lnSpc>
              <a:buFont typeface="Arial" pitchFamily="34" charset="0"/>
              <a:buChar char="•"/>
              <a:tabLst>
                <a:tab pos="457200" algn="l"/>
              </a:tabLst>
            </a:pPr>
            <a:r>
              <a:rPr lang="ar-IQ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معدل البقاء الإصبعيات ضمن شهر الواحد 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30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%</a:t>
            </a:r>
          </a:p>
        </p:txBody>
      </p:sp>
    </p:spTree>
    <p:extLst>
      <p:ext uri="{BB962C8B-B14F-4D97-AF65-F5344CB8AC3E}">
        <p14:creationId xmlns:p14="http://schemas.microsoft.com/office/powerpoint/2010/main" val="228448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548680"/>
            <a:ext cx="8640960" cy="5544616"/>
          </a:xfrm>
        </p:spPr>
        <p:txBody>
          <a:bodyPr>
            <a:normAutofit/>
          </a:bodyPr>
          <a:lstStyle/>
          <a:p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الحل: </a:t>
            </a:r>
          </a:p>
          <a:p>
            <a:pPr marL="0" indent="0">
              <a:buNone/>
            </a:pP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عدد البيض المخصبة = العدد الكلي للبيوض الناتجة× نسبة الإخصاب</a:t>
            </a:r>
          </a:p>
          <a:p>
            <a:pPr marL="0" indent="0">
              <a:buNone/>
            </a:pPr>
            <a:r>
              <a:rPr lang="ar-IQ" sz="28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                     = </a:t>
            </a:r>
            <a:r>
              <a:rPr lang="en-US" sz="2800" dirty="0" smtClean="0">
                <a:latin typeface="Simplified Arabic" pitchFamily="18" charset="-78"/>
                <a:cs typeface="Simplified Arabic" pitchFamily="18" charset="-78"/>
              </a:rPr>
              <a:t>100000</a:t>
            </a: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× </a:t>
            </a:r>
            <a:r>
              <a:rPr lang="en-US" sz="2800" dirty="0" smtClean="0">
                <a:latin typeface="Simplified Arabic" pitchFamily="18" charset="-78"/>
                <a:cs typeface="Simplified Arabic" pitchFamily="18" charset="-78"/>
              </a:rPr>
              <a:t>0.80</a:t>
            </a: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= </a:t>
            </a:r>
            <a:r>
              <a:rPr lang="en-US" sz="2800" dirty="0" smtClean="0">
                <a:latin typeface="Simplified Arabic" pitchFamily="18" charset="-78"/>
                <a:cs typeface="Simplified Arabic" pitchFamily="18" charset="-78"/>
              </a:rPr>
              <a:t>80000</a:t>
            </a: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 بيضة مخصبة</a:t>
            </a:r>
          </a:p>
          <a:p>
            <a:pPr marL="0" indent="0">
              <a:buNone/>
            </a:pP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عدد البيوض المخصبة الفاقسة = عدد البيوض المخصبة× نسبة الفقس</a:t>
            </a:r>
          </a:p>
          <a:p>
            <a:pPr marL="0" indent="0">
              <a:buNone/>
            </a:pPr>
            <a:r>
              <a:rPr lang="ar-IQ" sz="28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                    = </a:t>
            </a:r>
            <a:r>
              <a:rPr lang="en-US" sz="2800" dirty="0" smtClean="0">
                <a:latin typeface="Simplified Arabic" pitchFamily="18" charset="-78"/>
                <a:cs typeface="Simplified Arabic" pitchFamily="18" charset="-78"/>
              </a:rPr>
              <a:t>80000</a:t>
            </a: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× </a:t>
            </a:r>
            <a:r>
              <a:rPr lang="en-US" sz="2800" dirty="0" smtClean="0">
                <a:latin typeface="Simplified Arabic" pitchFamily="18" charset="-78"/>
                <a:cs typeface="Simplified Arabic" pitchFamily="18" charset="-78"/>
              </a:rPr>
              <a:t>0.80</a:t>
            </a: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= </a:t>
            </a:r>
            <a:r>
              <a:rPr lang="en-US" sz="2800" dirty="0" smtClean="0">
                <a:latin typeface="Simplified Arabic" pitchFamily="18" charset="-78"/>
                <a:cs typeface="Simplified Arabic" pitchFamily="18" charset="-78"/>
              </a:rPr>
              <a:t>64000</a:t>
            </a:r>
            <a:r>
              <a:rPr lang="ar-IQ" sz="28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بيضة فاقسة (يرقة)</a:t>
            </a:r>
          </a:p>
          <a:p>
            <a:pPr marL="0" indent="0">
              <a:buNone/>
            </a:pP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عدد اليرقات حتى عمر </a:t>
            </a:r>
            <a:r>
              <a:rPr lang="en-US" sz="2800" dirty="0" smtClean="0">
                <a:latin typeface="Simplified Arabic" pitchFamily="18" charset="-78"/>
                <a:cs typeface="Simplified Arabic" pitchFamily="18" charset="-78"/>
              </a:rPr>
              <a:t>7</a:t>
            </a: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أيام = عدد اليرقات الناتجة × نسبة البقاء</a:t>
            </a:r>
          </a:p>
          <a:p>
            <a:pPr marL="0" indent="0">
              <a:buNone/>
            </a:pPr>
            <a:r>
              <a:rPr lang="ar-IQ" sz="28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                     = </a:t>
            </a:r>
            <a:r>
              <a:rPr lang="en-US" sz="2800" dirty="0" smtClean="0">
                <a:latin typeface="Simplified Arabic" pitchFamily="18" charset="-78"/>
                <a:cs typeface="Simplified Arabic" pitchFamily="18" charset="-78"/>
              </a:rPr>
              <a:t>64000</a:t>
            </a: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× </a:t>
            </a:r>
            <a:r>
              <a:rPr lang="en-US" sz="2800" dirty="0" smtClean="0">
                <a:latin typeface="Simplified Arabic" pitchFamily="18" charset="-78"/>
                <a:cs typeface="Simplified Arabic" pitchFamily="18" charset="-78"/>
              </a:rPr>
              <a:t>0.70</a:t>
            </a: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= </a:t>
            </a:r>
            <a:r>
              <a:rPr lang="en-US" sz="2800" dirty="0" smtClean="0">
                <a:latin typeface="Simplified Arabic" pitchFamily="18" charset="-78"/>
                <a:cs typeface="Simplified Arabic" pitchFamily="18" charset="-78"/>
              </a:rPr>
              <a:t>44800</a:t>
            </a: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 يرقة</a:t>
            </a:r>
          </a:p>
          <a:p>
            <a:pPr marL="0" indent="0">
              <a:buNone/>
            </a:pP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marL="0" indent="0">
              <a:buNone/>
            </a:pP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عدد الإصبعيات لغاية عمر شهر= عدد اليرقات بعمر </a:t>
            </a:r>
            <a:r>
              <a:rPr lang="en-US" sz="2800" dirty="0" smtClean="0">
                <a:latin typeface="Simplified Arabic" pitchFamily="18" charset="-78"/>
                <a:cs typeface="Simplified Arabic" pitchFamily="18" charset="-78"/>
              </a:rPr>
              <a:t>7</a:t>
            </a: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 يوم × نسبة البقاء</a:t>
            </a:r>
          </a:p>
          <a:p>
            <a:pPr marL="0" indent="0">
              <a:buNone/>
            </a:pPr>
            <a:r>
              <a:rPr lang="ar-IQ" sz="2800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                      = </a:t>
            </a:r>
            <a:r>
              <a:rPr lang="en-US" sz="2800" dirty="0" smtClean="0">
                <a:latin typeface="Simplified Arabic" pitchFamily="18" charset="-78"/>
                <a:cs typeface="Simplified Arabic" pitchFamily="18" charset="-78"/>
              </a:rPr>
              <a:t>44800</a:t>
            </a: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× </a:t>
            </a:r>
            <a:r>
              <a:rPr lang="en-US" sz="2800" dirty="0" smtClean="0">
                <a:latin typeface="Simplified Arabic" pitchFamily="18" charset="-78"/>
                <a:cs typeface="Simplified Arabic" pitchFamily="18" charset="-78"/>
              </a:rPr>
              <a:t>0.30</a:t>
            </a: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= </a:t>
            </a:r>
            <a:r>
              <a:rPr lang="en-US" sz="2800" dirty="0" smtClean="0">
                <a:latin typeface="Simplified Arabic" pitchFamily="18" charset="-78"/>
                <a:cs typeface="Simplified Arabic" pitchFamily="18" charset="-78"/>
              </a:rPr>
              <a:t>13400</a:t>
            </a: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 اصبعية</a:t>
            </a:r>
          </a:p>
        </p:txBody>
      </p:sp>
    </p:spTree>
    <p:extLst>
      <p:ext uri="{BB962C8B-B14F-4D97-AF65-F5344CB8AC3E}">
        <p14:creationId xmlns:p14="http://schemas.microsoft.com/office/powerpoint/2010/main" val="3582421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3568" y="620688"/>
            <a:ext cx="75608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إذاً 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لإنتاج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1000000 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إ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صبعي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ة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يتطلب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1000000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/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13400 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= 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74.6كغم 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إناث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</a:p>
          <a:p>
            <a:pPr marL="5715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وبما إن نسبة الذكور الى الإناث هي 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2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: 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1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</a:p>
          <a:p>
            <a:pPr marL="5715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إذاً كمية الذكور ستكون 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74.6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×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2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= </a:t>
            </a:r>
            <a:r>
              <a:rPr lang="en-US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149.2</a:t>
            </a:r>
            <a:r>
              <a:rPr lang="ar-IQ" sz="2400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كغم</a:t>
            </a:r>
            <a:endParaRPr lang="en-US" sz="2400" dirty="0">
              <a:latin typeface="Simplified Arabic" pitchFamily="18" charset="-78"/>
              <a:ea typeface="Calibri"/>
              <a:cs typeface="Simplified Arabic" pitchFamily="18" charset="-78"/>
            </a:endParaRPr>
          </a:p>
          <a:p>
            <a:pPr marL="5715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إضافة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نسبة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20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% </a:t>
            </a:r>
            <a:r>
              <a:rPr lang="ar-IQ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كإحتياطي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امهات =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14.9 ك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غ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م 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من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الإناث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+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29.8 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كغم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ذكور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 </a:t>
            </a:r>
            <a:endParaRPr lang="en-US" sz="2400" dirty="0">
              <a:latin typeface="Simplified Arabic" pitchFamily="18" charset="-78"/>
              <a:ea typeface="Calibri"/>
              <a:cs typeface="Simplified Arabic" pitchFamily="18" charset="-78"/>
            </a:endParaRPr>
          </a:p>
          <a:p>
            <a:pPr marL="5715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إذا كمية ال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إناث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الكلية المطلوبة =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89.5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ك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غ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م </a:t>
            </a:r>
            <a:endParaRPr lang="ar-IQ" sz="2400" dirty="0" smtClean="0">
              <a:latin typeface="Simplified Arabic" pitchFamily="18" charset="-78"/>
              <a:ea typeface="Times New Roman"/>
              <a:cs typeface="Simplified Arabic" pitchFamily="18" charset="-78"/>
            </a:endParaRPr>
          </a:p>
          <a:p>
            <a:pPr marL="5715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كمية 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الذكور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الكلية المطلوبة =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179 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كغم</a:t>
            </a:r>
            <a:endParaRPr lang="ar-IQ" sz="2400" dirty="0" smtClean="0">
              <a:latin typeface="Simplified Arabic" pitchFamily="18" charset="-78"/>
              <a:ea typeface="Times New Roman"/>
              <a:cs typeface="Simplified Arabic" pitchFamily="18" charset="-78"/>
            </a:endParaRPr>
          </a:p>
          <a:p>
            <a:pPr marL="5715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الكمية 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الكلي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ة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المطلوب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ة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من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أمهات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الأسماك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=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89.5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+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179 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= 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268.5 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 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كغم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.</a:t>
            </a:r>
            <a:endParaRPr lang="en-US" sz="2400" dirty="0">
              <a:latin typeface="Simplified Arabic" pitchFamily="18" charset="-78"/>
              <a:ea typeface="Calibri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9757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385202"/>
            <a:ext cx="8291264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• 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هذا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المثال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ينطبق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على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الأنواع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الأخرى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من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الأسماك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ولكن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المفهوم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الأساسي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للتكاثر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والتربية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يجب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أن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يتطابق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مع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النوع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والظروف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المحلية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.</a:t>
            </a:r>
            <a:endParaRPr lang="en-US" sz="2400" dirty="0">
              <a:latin typeface="Simplified Arabic" pitchFamily="18" charset="-78"/>
              <a:ea typeface="Calibri"/>
              <a:cs typeface="Simplified Arabic" pitchFamily="18" charset="-78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/>
            </a:r>
            <a:b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</a:b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• 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من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المهم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الأخذ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بنظر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الاعتبار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النسبة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بين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الجنسين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اللازمة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للتفقيس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الطبيعي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أو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التكثير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الاصطناعي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.إذ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ي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لاحظ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إن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ه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خلال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عملية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التكثير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الطبيعي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لأسماك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الكارب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يكون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عدد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الذكور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أكثر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من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الإناث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بنسبة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3-2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ذكر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/ 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1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أنثى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.</a:t>
            </a:r>
            <a:endParaRPr lang="en-US" sz="2400" dirty="0">
              <a:latin typeface="Simplified Arabic" pitchFamily="18" charset="-78"/>
              <a:ea typeface="Calibri"/>
              <a:cs typeface="Simplified Arabic" pitchFamily="18" charset="-78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/>
            </a:r>
            <a:b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</a:b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• 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أما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نسبة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الذكور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خلال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التكثير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الاصطناعي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هو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1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: 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1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أو 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2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: 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1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/>
            </a:r>
            <a:b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</a:b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• 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نسبة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الذكور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الرديئة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خلال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التكثير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الاصطناعي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هو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أقل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من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الإناث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وخصوصا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ً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في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اسماك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الكارب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الصيني</a:t>
            </a:r>
            <a:r>
              <a:rPr lang="ar-IQ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.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و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لكن 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هناك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بعض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ال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أنواع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من 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الأسماك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تكون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بحاجة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لأعداد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أكبر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من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الذكور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لعدم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تمكن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كثير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من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الذكور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إعطاء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الحيامن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.</a:t>
            </a:r>
            <a:endParaRPr lang="en-US" sz="2400" dirty="0">
              <a:latin typeface="Simplified Arabic" pitchFamily="18" charset="-78"/>
              <a:ea typeface="Calibri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9146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28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رعاية</a:t>
            </a:r>
            <a:r>
              <a:rPr lang="en-US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وعزل</a:t>
            </a:r>
            <a:r>
              <a:rPr lang="en-US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الأمهات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457200" y="1628800"/>
            <a:ext cx="8291264" cy="660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</a:rPr>
              <a:t>رعاية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</a:rPr>
              <a:t>أمهات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</a:rPr>
              <a:t>الأسماك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</a:rPr>
              <a:t> </a:t>
            </a:r>
            <a:r>
              <a:rPr lang="ar-IQ" sz="28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(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/>
                <a:ea typeface="Times New Roman"/>
              </a:rPr>
              <a:t>خزين</a:t>
            </a:r>
            <a:r>
              <a:rPr lang="en-US" sz="28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/>
                <a:ea typeface="Times New Roman"/>
              </a:rPr>
              <a:t>أمهات</a:t>
            </a:r>
            <a:r>
              <a:rPr lang="en-US" sz="2800" b="1" dirty="0">
                <a:solidFill>
                  <a:srgbClr val="0070C0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/>
                <a:ea typeface="Times New Roman"/>
              </a:rPr>
              <a:t>الأسماك</a:t>
            </a:r>
            <a:r>
              <a:rPr lang="ar-IQ" sz="2800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)</a:t>
            </a:r>
            <a:endParaRPr lang="ar-IQ" sz="2800" dirty="0"/>
          </a:p>
        </p:txBody>
      </p:sp>
      <p:sp>
        <p:nvSpPr>
          <p:cNvPr id="4" name="Rectangle 3"/>
          <p:cNvSpPr/>
          <p:nvPr/>
        </p:nvSpPr>
        <p:spPr>
          <a:xfrm>
            <a:off x="3520270" y="3068960"/>
            <a:ext cx="51665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شروط</a:t>
            </a:r>
            <a:r>
              <a:rPr lang="en-US" sz="2800" b="1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800" b="1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أحواض</a:t>
            </a:r>
            <a:r>
              <a:rPr lang="en-US" sz="2800" b="1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ar-IQ" sz="2800" b="1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الرعاية </a:t>
            </a:r>
            <a:r>
              <a:rPr lang="en-US" sz="2800" b="1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الخارجية</a:t>
            </a: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4077072"/>
            <a:ext cx="8229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تربية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الأسماك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الصغيرة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من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مرحلة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الإصبعيات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ا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لى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اسماك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ناضجة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وتخزينها 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تتطلب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ظروف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بيئية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مث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الية، وأن 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مواصفات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الماء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،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التغذية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،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ودرجة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الحرارة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والظروف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الخارجية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هي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أهم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الشروط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>
                <a:latin typeface="Simplified Arabic" pitchFamily="18" charset="-78"/>
                <a:ea typeface="Times New Roman"/>
                <a:cs typeface="Simplified Arabic" pitchFamily="18" charset="-78"/>
              </a:rPr>
              <a:t>البيئية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 err="1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المطلوب</a:t>
            </a:r>
            <a:r>
              <a:rPr lang="ar-IQ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توافرها ضمن هذه الحدود</a:t>
            </a:r>
            <a:r>
              <a:rPr lang="en-US" sz="2400" dirty="0" smtClean="0">
                <a:latin typeface="Simplified Arabic" pitchFamily="18" charset="-78"/>
                <a:ea typeface="Times New Roman"/>
                <a:cs typeface="Simplified Arabic" pitchFamily="18" charset="-78"/>
              </a:rPr>
              <a:t> </a:t>
            </a:r>
            <a:r>
              <a:rPr lang="en-US" sz="2400" dirty="0">
                <a:latin typeface="Simplified Arabic" pitchFamily="18" charset="-78"/>
                <a:ea typeface="Times New Roman"/>
                <a:cs typeface="Simplified Arabic" pitchFamily="18" charset="-78"/>
              </a:rPr>
              <a:t>.</a:t>
            </a:r>
            <a:endParaRPr lang="en-US" sz="2400" dirty="0">
              <a:latin typeface="Simplified Arabic" pitchFamily="18" charset="-78"/>
              <a:ea typeface="Calibri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10516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6498</TotalTime>
  <Words>2024</Words>
  <Application>Microsoft Office PowerPoint</Application>
  <PresentationFormat>On-screen Show (4:3)</PresentationFormat>
  <Paragraphs>113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نسق Office</vt:lpstr>
      <vt:lpstr>محاضرة  5تكثير أسماك عملي – مرحلة رابعة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2 تكثير أسماك عملي – مرحلة رابعة</dc:title>
  <dc:creator>DELL</dc:creator>
  <cp:lastModifiedBy>DELL</cp:lastModifiedBy>
  <cp:revision>101</cp:revision>
  <dcterms:created xsi:type="dcterms:W3CDTF">2021-05-12T19:30:39Z</dcterms:created>
  <dcterms:modified xsi:type="dcterms:W3CDTF">2022-04-25T19:36:11Z</dcterms:modified>
</cp:coreProperties>
</file>